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67" r:id="rId6"/>
    <p:sldId id="266" r:id="rId7"/>
    <p:sldId id="265" r:id="rId8"/>
    <p:sldId id="264" r:id="rId9"/>
    <p:sldId id="263" r:id="rId10"/>
    <p:sldId id="262" r:id="rId11"/>
    <p:sldId id="261" r:id="rId12"/>
    <p:sldId id="260" r:id="rId13"/>
    <p:sldId id="281" r:id="rId14"/>
    <p:sldId id="287" r:id="rId15"/>
    <p:sldId id="280" r:id="rId16"/>
    <p:sldId id="279" r:id="rId17"/>
    <p:sldId id="278" r:id="rId18"/>
    <p:sldId id="277" r:id="rId19"/>
    <p:sldId id="276" r:id="rId20"/>
    <p:sldId id="275" r:id="rId21"/>
    <p:sldId id="286" r:id="rId22"/>
    <p:sldId id="274" r:id="rId23"/>
    <p:sldId id="273" r:id="rId24"/>
    <p:sldId id="272" r:id="rId25"/>
    <p:sldId id="271" r:id="rId26"/>
    <p:sldId id="270" r:id="rId27"/>
    <p:sldId id="269" r:id="rId28"/>
    <p:sldId id="268" r:id="rId29"/>
    <p:sldId id="285" r:id="rId30"/>
    <p:sldId id="284" r:id="rId31"/>
    <p:sldId id="283" r:id="rId32"/>
    <p:sldId id="288" r:id="rId33"/>
    <p:sldId id="282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5" autoAdjust="0"/>
    <p:restoredTop sz="73157" autoAdjust="0"/>
  </p:normalViewPr>
  <p:slideViewPr>
    <p:cSldViewPr snapToGrid="0">
      <p:cViewPr varScale="1">
        <p:scale>
          <a:sx n="50" d="100"/>
          <a:sy n="50" d="100"/>
        </p:scale>
        <p:origin x="1204" y="2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9" d="100"/>
          <a:sy n="69" d="100"/>
        </p:scale>
        <p:origin x="2784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72F394-C633-4768-9168-8C84285A006F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C6C5F0-A9DA-42A8-A7CB-C72162748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582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 the definitions are pretty much straight out of dictionary.com. </a:t>
            </a:r>
          </a:p>
          <a:p>
            <a:endParaRPr lang="en-US" dirty="0"/>
          </a:p>
          <a:p>
            <a:r>
              <a:rPr lang="en-US" dirty="0"/>
              <a:t>I’ve put them in the notes section so teachers can adapt the explanations based on grade level and the </a:t>
            </a:r>
            <a:r>
              <a:rPr lang="en-US"/>
              <a:t>precise science unit.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6C5F0-A9DA-42A8-A7CB-C72162748A4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0052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something that tends to prove or disprove a claim</a:t>
            </a:r>
          </a:p>
          <a:p>
            <a:endParaRPr lang="en-US" dirty="0"/>
          </a:p>
          <a:p>
            <a:r>
              <a:rPr lang="en-US" dirty="0"/>
              <a:t>the grounds for your beliefs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6C5F0-A9DA-42A8-A7CB-C72162748A4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2535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statement</a:t>
            </a:r>
            <a:r>
              <a:rPr lang="en-US" baseline="0" dirty="0"/>
              <a:t> that explains or clarifies something to make it understandable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6C5F0-A9DA-42A8-A7CB-C72162748A4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0895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purpose something was designed for</a:t>
            </a:r>
          </a:p>
          <a:p>
            <a:endParaRPr lang="en-US" dirty="0"/>
          </a:p>
          <a:p>
            <a:r>
              <a:rPr lang="en-US" dirty="0"/>
              <a:t>the role of something</a:t>
            </a:r>
          </a:p>
          <a:p>
            <a:endParaRPr lang="en-US" dirty="0"/>
          </a:p>
          <a:p>
            <a:r>
              <a:rPr lang="en-US" dirty="0"/>
              <a:t>the kind of action or activity that the thing is made for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6C5F0-A9DA-42A8-A7CB-C72162748A4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617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diagram showing the relationships between two or more things with dots,</a:t>
            </a:r>
            <a:r>
              <a:rPr lang="en-US" baseline="0" dirty="0"/>
              <a:t> lines, bars,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6C5F0-A9DA-42A8-A7CB-C72162748A4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4645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 derive by reasoning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conclude or judge from premises or evidence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6C5F0-A9DA-42A8-A7CB-C72162748A4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152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direct effect that one kind of particle has on another</a:t>
            </a:r>
          </a:p>
          <a:p>
            <a:endParaRPr lang="en-US" dirty="0"/>
          </a:p>
          <a:p>
            <a:r>
              <a:rPr lang="en-US" dirty="0"/>
              <a:t>any kind of reciprocal action, effect or influence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6C5F0-A9DA-42A8-A7CB-C72162748A4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8756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searching inquiry for facts</a:t>
            </a:r>
          </a:p>
          <a:p>
            <a:endParaRPr lang="en-US" dirty="0"/>
          </a:p>
          <a:p>
            <a:r>
              <a:rPr lang="en-US" dirty="0"/>
              <a:t>detailed and careful examination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6C5F0-A9DA-42A8-A7CB-C72162748A4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3081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restrictions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6C5F0-A9DA-42A8-A7CB-C72162748A4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3791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amount of matter </a:t>
            </a:r>
          </a:p>
          <a:p>
            <a:endParaRPr lang="en-US" dirty="0"/>
          </a:p>
          <a:p>
            <a:r>
              <a:rPr lang="en-US" dirty="0"/>
              <a:t>(on Earth’s surface it</a:t>
            </a:r>
            <a:r>
              <a:rPr lang="en-US" baseline="0" dirty="0"/>
              <a:t> is equal to weight)</a:t>
            </a:r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6C5F0-A9DA-42A8-A7CB-C72162748A4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9429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physical substance—solid, liquid, or gas</a:t>
            </a:r>
          </a:p>
          <a:p>
            <a:endParaRPr lang="en-US" dirty="0"/>
          </a:p>
          <a:p>
            <a:r>
              <a:rPr lang="en-US" dirty="0"/>
              <a:t>Matter is </a:t>
            </a:r>
            <a:r>
              <a:rPr lang="en-US" i="1" dirty="0"/>
              <a:t>stuff</a:t>
            </a:r>
            <a:r>
              <a:rPr lang="en-US" dirty="0"/>
              <a:t>. </a:t>
            </a:r>
            <a:r>
              <a:rPr lang="en-US" dirty="0">
                <a:sym typeface="Wingdings" panose="05000000000000000000" pitchFamily="2" charset="2"/>
              </a:rPr>
              <a:t>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6C5F0-A9DA-42A8-A7CB-C72162748A4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784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person or thing that acts or happens or even just exists</a:t>
            </a:r>
          </a:p>
          <a:p>
            <a:r>
              <a:rPr lang="en-US" dirty="0"/>
              <a:t>in such a</a:t>
            </a:r>
            <a:r>
              <a:rPr lang="en-US" baseline="0" dirty="0"/>
              <a:t> way that </a:t>
            </a:r>
          </a:p>
          <a:p>
            <a:r>
              <a:rPr lang="en-US" baseline="0" dirty="0"/>
              <a:t>some specific thing happens as a result</a:t>
            </a:r>
          </a:p>
          <a:p>
            <a:endParaRPr lang="en-US" baseline="0" dirty="0"/>
          </a:p>
          <a:p>
            <a:r>
              <a:rPr lang="en-US" baseline="0" dirty="0"/>
              <a:t>the thing that produces a result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6C5F0-A9DA-42A8-A7CB-C72162748A4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5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representation, usually in miniature, that shows how something looks or how it is constructed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6C5F0-A9DA-42A8-A7CB-C72162748A4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3940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 see, watch, perceive, or notice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 regard with attention, especially so as to see or learn something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 watch, view, or note for a scientific, official, or other special purpose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6C5F0-A9DA-42A8-A7CB-C72162748A4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45600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combination of</a:t>
            </a:r>
          </a:p>
          <a:p>
            <a:pPr lvl="1"/>
            <a:r>
              <a:rPr lang="en-US" dirty="0"/>
              <a:t>qualities</a:t>
            </a:r>
          </a:p>
          <a:p>
            <a:pPr lvl="1"/>
            <a:r>
              <a:rPr lang="en-US" dirty="0"/>
              <a:t>acts</a:t>
            </a:r>
          </a:p>
          <a:p>
            <a:pPr lvl="1"/>
            <a:r>
              <a:rPr lang="en-US" dirty="0"/>
              <a:t>tendencies</a:t>
            </a:r>
          </a:p>
          <a:p>
            <a:pPr lvl="0"/>
            <a:r>
              <a:rPr lang="en-US" dirty="0"/>
              <a:t>forming a consistent or characteristic arrangement</a:t>
            </a:r>
          </a:p>
          <a:p>
            <a:endParaRPr lang="en-US" dirty="0"/>
          </a:p>
          <a:p>
            <a:r>
              <a:rPr lang="en-US" dirty="0"/>
              <a:t>(The pattern shown is called a </a:t>
            </a:r>
            <a:r>
              <a:rPr lang="en-US" i="1" dirty="0"/>
              <a:t>fractal</a:t>
            </a:r>
            <a:r>
              <a:rPr lang="en-US" dirty="0"/>
              <a:t>—see how the repeating structures are in scale around a curve?)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C6C5F0-A9DA-42A8-A7CB-C72162748A4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77521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ratio</a:t>
            </a:r>
          </a:p>
          <a:p>
            <a:endParaRPr lang="en-US" dirty="0"/>
          </a:p>
          <a:p>
            <a:r>
              <a:rPr lang="en-US" dirty="0"/>
              <a:t>relative size</a:t>
            </a:r>
          </a:p>
          <a:p>
            <a:endParaRPr lang="en-US" dirty="0"/>
          </a:p>
          <a:p>
            <a:r>
              <a:rPr lang="en-US" dirty="0"/>
              <a:t>comparative relation between things or magnitudes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C6C5F0-A9DA-42A8-A7CB-C72162748A4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43178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particular amount</a:t>
            </a:r>
          </a:p>
          <a:p>
            <a:endParaRPr lang="en-US" dirty="0"/>
          </a:p>
          <a:p>
            <a:r>
              <a:rPr lang="en-US" dirty="0"/>
              <a:t>an indefinite amount</a:t>
            </a:r>
          </a:p>
          <a:p>
            <a:endParaRPr lang="en-US" dirty="0"/>
          </a:p>
          <a:p>
            <a:r>
              <a:rPr lang="en-US" dirty="0"/>
              <a:t>an exact measure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C6C5F0-A9DA-42A8-A7CB-C72162748A4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3061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series of marks used for measurement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C6C5F0-A9DA-42A8-A7CB-C72162748A4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95442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 explanation or answer to solve a problem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C6C5F0-A9DA-42A8-A7CB-C72162748A4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74551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firmness in position</a:t>
            </a:r>
          </a:p>
          <a:p>
            <a:endParaRPr lang="en-US" dirty="0"/>
          </a:p>
          <a:p>
            <a:r>
              <a:rPr lang="en-US" dirty="0"/>
              <a:t>continuing without change—permanent (relatively, anyway)</a:t>
            </a:r>
          </a:p>
          <a:p>
            <a:endParaRPr lang="en-US" dirty="0"/>
          </a:p>
          <a:p>
            <a:r>
              <a:rPr lang="en-US" dirty="0"/>
              <a:t>resistance to chemical change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C6C5F0-A9DA-42A8-A7CB-C72162748A4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26740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whole system rather than any single part</a:t>
            </a:r>
          </a:p>
          <a:p>
            <a:endParaRPr lang="en-US" dirty="0"/>
          </a:p>
          <a:p>
            <a:r>
              <a:rPr lang="en-US" dirty="0"/>
              <a:t>something built or constructed</a:t>
            </a:r>
          </a:p>
          <a:p>
            <a:endParaRPr lang="en-US" dirty="0"/>
          </a:p>
          <a:p>
            <a:r>
              <a:rPr lang="en-US" dirty="0"/>
              <a:t>an organization of parts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C6C5F0-A9DA-42A8-A7CB-C72162748A4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70859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combination of things or parts making a complex whole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C6C5F0-A9DA-42A8-A7CB-C72162748A4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8275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make the</a:t>
            </a:r>
          </a:p>
          <a:p>
            <a:pPr lvl="1"/>
            <a:r>
              <a:rPr lang="en-US" dirty="0"/>
              <a:t>form</a:t>
            </a:r>
          </a:p>
          <a:p>
            <a:pPr lvl="1"/>
            <a:r>
              <a:rPr lang="en-US" dirty="0"/>
              <a:t>nature</a:t>
            </a:r>
          </a:p>
          <a:p>
            <a:pPr lvl="1"/>
            <a:r>
              <a:rPr lang="en-US" dirty="0"/>
              <a:t>or</a:t>
            </a:r>
            <a:r>
              <a:rPr lang="en-US" baseline="0" dirty="0"/>
              <a:t> content </a:t>
            </a:r>
          </a:p>
          <a:p>
            <a:pPr lvl="1"/>
            <a:r>
              <a:rPr lang="en-US" baseline="0" dirty="0"/>
              <a:t>of something </a:t>
            </a:r>
          </a:p>
          <a:p>
            <a:r>
              <a:rPr lang="en-US" baseline="0" dirty="0"/>
              <a:t>different from what it would be if it were left alone</a:t>
            </a:r>
          </a:p>
          <a:p>
            <a:endParaRPr lang="en-US" baseline="0" dirty="0"/>
          </a:p>
          <a:p>
            <a:r>
              <a:rPr lang="en-US" baseline="0" dirty="0"/>
              <a:t>(the change = the difference)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6C5F0-A9DA-42A8-A7CB-C72162748A4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3570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amount of space (in cubic units) an object or quantity takes up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C6C5F0-A9DA-42A8-A7CB-C72162748A4D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98168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 degree of sound intensity or audibility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loudness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6C5F0-A9DA-42A8-A7CB-C72162748A4D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5070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to make a statement that you say is fact (it may or may not be true)!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(a claim = the statement)</a:t>
            </a:r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6C5F0-A9DA-42A8-A7CB-C72162748A4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7782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limits or restrictions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6C5F0-A9DA-42A8-A7CB-C72162748A4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347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rules for evaluating or testing something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C6C5F0-A9DA-42A8-A7CB-C72162748A4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7433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facts</a:t>
            </a:r>
          </a:p>
          <a:p>
            <a:r>
              <a:rPr lang="en-US" dirty="0"/>
              <a:t>statistics</a:t>
            </a:r>
          </a:p>
          <a:p>
            <a:r>
              <a:rPr lang="en-US" dirty="0"/>
              <a:t>items of information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6C5F0-A9DA-42A8-A7CB-C72162748A4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9494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something that is produced by a cause</a:t>
            </a:r>
          </a:p>
          <a:p>
            <a:endParaRPr lang="en-US" dirty="0"/>
          </a:p>
          <a:p>
            <a:r>
              <a:rPr lang="en-US" dirty="0"/>
              <a:t>a result</a:t>
            </a:r>
          </a:p>
          <a:p>
            <a:endParaRPr lang="en-US" dirty="0"/>
          </a:p>
          <a:p>
            <a:r>
              <a:rPr lang="en-US" dirty="0"/>
              <a:t>a consequence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6C5F0-A9DA-42A8-A7CB-C72162748A4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3415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capacity to do work</a:t>
            </a:r>
          </a:p>
          <a:p>
            <a:endParaRPr lang="en-US" dirty="0"/>
          </a:p>
          <a:p>
            <a:r>
              <a:rPr lang="en-US" dirty="0"/>
              <a:t>any source</a:t>
            </a:r>
            <a:r>
              <a:rPr lang="en-US" baseline="0" dirty="0"/>
              <a:t> of useable power (fossil fuel, electricity, solar radiation)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6C5F0-A9DA-42A8-A7CB-C72162748A4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932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27095-B2D6-4AA1-AD8C-10E3372BDB04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A6D35-CD8C-4FDF-B624-F01B8E806C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087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27095-B2D6-4AA1-AD8C-10E3372BDB04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A6D35-CD8C-4FDF-B624-F01B8E806C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857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27095-B2D6-4AA1-AD8C-10E3372BDB04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A6D35-CD8C-4FDF-B624-F01B8E806C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8564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27095-B2D6-4AA1-AD8C-10E3372BDB04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A6D35-CD8C-4FDF-B624-F01B8E806CBB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176622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27095-B2D6-4AA1-AD8C-10E3372BDB04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A6D35-CD8C-4FDF-B624-F01B8E806C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5371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27095-B2D6-4AA1-AD8C-10E3372BDB04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A6D35-CD8C-4FDF-B624-F01B8E806C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0987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27095-B2D6-4AA1-AD8C-10E3372BDB04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A6D35-CD8C-4FDF-B624-F01B8E806C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4680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27095-B2D6-4AA1-AD8C-10E3372BDB04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A6D35-CD8C-4FDF-B624-F01B8E806C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7174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27095-B2D6-4AA1-AD8C-10E3372BDB04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A6D35-CD8C-4FDF-B624-F01B8E806C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351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27095-B2D6-4AA1-AD8C-10E3372BDB04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A6D35-CD8C-4FDF-B624-F01B8E806C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629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27095-B2D6-4AA1-AD8C-10E3372BDB04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A6D35-CD8C-4FDF-B624-F01B8E806C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420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27095-B2D6-4AA1-AD8C-10E3372BDB04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A6D35-CD8C-4FDF-B624-F01B8E806C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839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27095-B2D6-4AA1-AD8C-10E3372BDB04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A6D35-CD8C-4FDF-B624-F01B8E806C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970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27095-B2D6-4AA1-AD8C-10E3372BDB04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A6D35-CD8C-4FDF-B624-F01B8E806C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891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27095-B2D6-4AA1-AD8C-10E3372BDB04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A6D35-CD8C-4FDF-B624-F01B8E806C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132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27095-B2D6-4AA1-AD8C-10E3372BDB04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A6D35-CD8C-4FDF-B624-F01B8E806C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84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27095-B2D6-4AA1-AD8C-10E3372BDB04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A6D35-CD8C-4FDF-B624-F01B8E806C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411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AF227095-B2D6-4AA1-AD8C-10E3372BDB04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FA6D35-CD8C-4FDF-B624-F01B8E806C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5213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4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9">
            <a:extLst>
              <a:ext uri="{FF2B5EF4-FFF2-40B4-BE49-F238E27FC236}">
                <a16:creationId xmlns:a16="http://schemas.microsoft.com/office/drawing/2014/main" id="{C72330AA-E11E-458E-8798-12C7F77383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1">
            <a:extLst>
              <a:ext uri="{FF2B5EF4-FFF2-40B4-BE49-F238E27FC236}">
                <a16:creationId xmlns:a16="http://schemas.microsoft.com/office/drawing/2014/main" id="{08E05919-D800-40FD-A3BD-4B9CC4078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1428412" cy="6858000"/>
            <a:chOff x="0" y="0"/>
            <a:chExt cx="11428412" cy="685800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DE70C79C-8688-4786-8FCD-43A4B5D5B7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13"/>
            <a:stretch/>
          </p:blipFill>
          <p:spPr>
            <a:xfrm>
              <a:off x="0" y="2669685"/>
              <a:ext cx="4037012" cy="4188315"/>
            </a:xfrm>
            <a:prstGeom prst="rect">
              <a:avLst/>
            </a:prstGeom>
          </p:spPr>
        </p:pic>
        <p:pic>
          <p:nvPicPr>
            <p:cNvPr id="22" name="Picture 13">
              <a:extLst>
                <a:ext uri="{FF2B5EF4-FFF2-40B4-BE49-F238E27FC236}">
                  <a16:creationId xmlns:a16="http://schemas.microsoft.com/office/drawing/2014/main" id="{9A6338A0-2BDA-4E79-A762-AAD8608C0C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640"/>
            <a:stretch/>
          </p:blipFill>
          <p:spPr>
            <a:xfrm>
              <a:off x="0" y="2892347"/>
              <a:ext cx="1522412" cy="2365453"/>
            </a:xfrm>
            <a:prstGeom prst="rect">
              <a:avLst/>
            </a:prstGeom>
          </p:spPr>
        </p:pic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685624D-3645-4129-9FF6-0C59DBF23B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alpha val="7000"/>
                    <a:lumMod val="60000"/>
                    <a:lumOff val="40000"/>
                  </a:schemeClr>
                </a:gs>
                <a:gs pos="69000">
                  <a:schemeClr val="tx2">
                    <a:alpha val="0"/>
                    <a:lumMod val="60000"/>
                    <a:lumOff val="40000"/>
                  </a:schemeClr>
                </a:gs>
                <a:gs pos="36000">
                  <a:schemeClr val="tx2">
                    <a:lumMod val="60000"/>
                    <a:lumOff val="4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03F24C1B-E4C1-43E7-84B3-DD476F3836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813"/>
            <a:stretch/>
          </p:blipFill>
          <p:spPr>
            <a:xfrm>
              <a:off x="7999412" y="0"/>
              <a:ext cx="1603387" cy="1141407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8725CE5D-088A-4522-9817-4B485D6E7F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3320"/>
            <a:stretch/>
          </p:blipFill>
          <p:spPr>
            <a:xfrm>
              <a:off x="8605878" y="6096000"/>
              <a:ext cx="993734" cy="762000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080965B-1A03-4037-890B-C93D8990FD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4752399" cy="332958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EBEBEB"/>
                </a:solidFill>
              </a:rPr>
              <a:t>Science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2F3FDF-4329-43AD-A1E1-1DF101917A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6" y="4777380"/>
            <a:ext cx="4752398" cy="861420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2">
                    <a:lumMod val="40000"/>
                    <a:lumOff val="60000"/>
                  </a:schemeClr>
                </a:solidFill>
              </a:rPr>
              <a:t>vocabulary</a:t>
            </a:r>
          </a:p>
        </p:txBody>
      </p:sp>
      <p:sp>
        <p:nvSpPr>
          <p:cNvPr id="19" name="Freeform 7">
            <a:extLst>
              <a:ext uri="{FF2B5EF4-FFF2-40B4-BE49-F238E27FC236}">
                <a16:creationId xmlns:a16="http://schemas.microsoft.com/office/drawing/2014/main" id="{A6BDC1B0-0C91-4230-BFEB-9C8ED19B9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2449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bg1">
                  <a:alpha val="20000"/>
                </a:schemeClr>
              </a:solidFill>
            </a:endParaRPr>
          </a:p>
        </p:txBody>
      </p:sp>
      <p:sp useBgFill="1">
        <p:nvSpPr>
          <p:cNvPr id="21" name="Freeform: Shape 20">
            <a:extLst>
              <a:ext uri="{FF2B5EF4-FFF2-40B4-BE49-F238E27FC236}">
                <a16:creationId xmlns:a16="http://schemas.microsoft.com/office/drawing/2014/main" id="{68E0A26E-4EA8-4E6C-97A2-7B6C1C13F8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814824" y="480824"/>
            <a:ext cx="6858001" cy="5896352"/>
          </a:xfrm>
          <a:custGeom>
            <a:avLst/>
            <a:gdLst>
              <a:gd name="connsiteX0" fmla="*/ 6858001 w 6858001"/>
              <a:gd name="connsiteY0" fmla="*/ 1177 h 5896352"/>
              <a:gd name="connsiteX1" fmla="*/ 6858001 w 6858001"/>
              <a:gd name="connsiteY1" fmla="*/ 1344715 h 5896352"/>
              <a:gd name="connsiteX2" fmla="*/ 6858000 w 6858001"/>
              <a:gd name="connsiteY2" fmla="*/ 1344715 h 5896352"/>
              <a:gd name="connsiteX3" fmla="*/ 6858000 w 6858001"/>
              <a:gd name="connsiteY3" fmla="*/ 5896352 h 5896352"/>
              <a:gd name="connsiteX4" fmla="*/ 0 w 6858001"/>
              <a:gd name="connsiteY4" fmla="*/ 5896351 h 5896352"/>
              <a:gd name="connsiteX5" fmla="*/ 0 w 6858001"/>
              <a:gd name="connsiteY5" fmla="*/ 904459 h 5896352"/>
              <a:gd name="connsiteX6" fmla="*/ 1 w 6858001"/>
              <a:gd name="connsiteY6" fmla="*/ 904459 h 5896352"/>
              <a:gd name="connsiteX7" fmla="*/ 1 w 6858001"/>
              <a:gd name="connsiteY7" fmla="*/ 0 h 5896352"/>
              <a:gd name="connsiteX8" fmla="*/ 40463 w 6858001"/>
              <a:gd name="connsiteY8" fmla="*/ 5883 h 5896352"/>
              <a:gd name="connsiteX9" fmla="*/ 159107 w 6858001"/>
              <a:gd name="connsiteY9" fmla="*/ 23196 h 5896352"/>
              <a:gd name="connsiteX10" fmla="*/ 245518 w 6858001"/>
              <a:gd name="connsiteY10" fmla="*/ 35299 h 5896352"/>
              <a:gd name="connsiteX11" fmla="*/ 348388 w 6858001"/>
              <a:gd name="connsiteY11" fmla="*/ 48073 h 5896352"/>
              <a:gd name="connsiteX12" fmla="*/ 470460 w 6858001"/>
              <a:gd name="connsiteY12" fmla="*/ 63369 h 5896352"/>
              <a:gd name="connsiteX13" fmla="*/ 605563 w 6858001"/>
              <a:gd name="connsiteY13" fmla="*/ 79506 h 5896352"/>
              <a:gd name="connsiteX14" fmla="*/ 757810 w 6858001"/>
              <a:gd name="connsiteY14" fmla="*/ 96483 h 5896352"/>
              <a:gd name="connsiteX15" fmla="*/ 923774 w 6858001"/>
              <a:gd name="connsiteY15" fmla="*/ 114469 h 5896352"/>
              <a:gd name="connsiteX16" fmla="*/ 1104139 w 6858001"/>
              <a:gd name="connsiteY16" fmla="*/ 132454 h 5896352"/>
              <a:gd name="connsiteX17" fmla="*/ 1296163 w 6858001"/>
              <a:gd name="connsiteY17" fmla="*/ 150776 h 5896352"/>
              <a:gd name="connsiteX18" fmla="*/ 1503275 w 6858001"/>
              <a:gd name="connsiteY18" fmla="*/ 167753 h 5896352"/>
              <a:gd name="connsiteX19" fmla="*/ 1719988 w 6858001"/>
              <a:gd name="connsiteY19" fmla="*/ 184058 h 5896352"/>
              <a:gd name="connsiteX20" fmla="*/ 1949045 w 6858001"/>
              <a:gd name="connsiteY20" fmla="*/ 198849 h 5896352"/>
              <a:gd name="connsiteX21" fmla="*/ 2187703 w 6858001"/>
              <a:gd name="connsiteY21" fmla="*/ 212969 h 5896352"/>
              <a:gd name="connsiteX22" fmla="*/ 2436649 w 6858001"/>
              <a:gd name="connsiteY22" fmla="*/ 226248 h 5896352"/>
              <a:gd name="connsiteX23" fmla="*/ 2564208 w 6858001"/>
              <a:gd name="connsiteY23" fmla="*/ 230955 h 5896352"/>
              <a:gd name="connsiteX24" fmla="*/ 2694509 w 6858001"/>
              <a:gd name="connsiteY24" fmla="*/ 236165 h 5896352"/>
              <a:gd name="connsiteX25" fmla="*/ 2826868 w 6858001"/>
              <a:gd name="connsiteY25" fmla="*/ 241040 h 5896352"/>
              <a:gd name="connsiteX26" fmla="*/ 2959914 w 6858001"/>
              <a:gd name="connsiteY26" fmla="*/ 244234 h 5896352"/>
              <a:gd name="connsiteX27" fmla="*/ 3095702 w 6858001"/>
              <a:gd name="connsiteY27" fmla="*/ 247091 h 5896352"/>
              <a:gd name="connsiteX28" fmla="*/ 3232862 w 6858001"/>
              <a:gd name="connsiteY28" fmla="*/ 250117 h 5896352"/>
              <a:gd name="connsiteX29" fmla="*/ 3372765 w 6858001"/>
              <a:gd name="connsiteY29" fmla="*/ 252134 h 5896352"/>
              <a:gd name="connsiteX30" fmla="*/ 3514040 w 6858001"/>
              <a:gd name="connsiteY30" fmla="*/ 252134 h 5896352"/>
              <a:gd name="connsiteX31" fmla="*/ 3656686 w 6858001"/>
              <a:gd name="connsiteY31" fmla="*/ 253142 h 5896352"/>
              <a:gd name="connsiteX32" fmla="*/ 3800704 w 6858001"/>
              <a:gd name="connsiteY32" fmla="*/ 252134 h 5896352"/>
              <a:gd name="connsiteX33" fmla="*/ 3946780 w 6858001"/>
              <a:gd name="connsiteY33" fmla="*/ 250117 h 5896352"/>
              <a:gd name="connsiteX34" fmla="*/ 4092855 w 6858001"/>
              <a:gd name="connsiteY34" fmla="*/ 248268 h 5896352"/>
              <a:gd name="connsiteX35" fmla="*/ 4240988 w 6858001"/>
              <a:gd name="connsiteY35" fmla="*/ 244234 h 5896352"/>
              <a:gd name="connsiteX36" fmla="*/ 4390492 w 6858001"/>
              <a:gd name="connsiteY36" fmla="*/ 240032 h 5896352"/>
              <a:gd name="connsiteX37" fmla="*/ 4539997 w 6858001"/>
              <a:gd name="connsiteY37" fmla="*/ 235157 h 5896352"/>
              <a:gd name="connsiteX38" fmla="*/ 4690873 w 6858001"/>
              <a:gd name="connsiteY38" fmla="*/ 228266 h 5896352"/>
              <a:gd name="connsiteX39" fmla="*/ 4843120 w 6858001"/>
              <a:gd name="connsiteY39" fmla="*/ 220029 h 5896352"/>
              <a:gd name="connsiteX40" fmla="*/ 4996054 w 6858001"/>
              <a:gd name="connsiteY40" fmla="*/ 212129 h 5896352"/>
              <a:gd name="connsiteX41" fmla="*/ 5148987 w 6858001"/>
              <a:gd name="connsiteY41" fmla="*/ 202044 h 5896352"/>
              <a:gd name="connsiteX42" fmla="*/ 5303978 w 6858001"/>
              <a:gd name="connsiteY42" fmla="*/ 189941 h 5896352"/>
              <a:gd name="connsiteX43" fmla="*/ 5456911 w 6858001"/>
              <a:gd name="connsiteY43" fmla="*/ 177839 h 5896352"/>
              <a:gd name="connsiteX44" fmla="*/ 5612588 w 6858001"/>
              <a:gd name="connsiteY44" fmla="*/ 163887 h 5896352"/>
              <a:gd name="connsiteX45" fmla="*/ 5768950 w 6858001"/>
              <a:gd name="connsiteY45" fmla="*/ 148591 h 5896352"/>
              <a:gd name="connsiteX46" fmla="*/ 5923255 w 6858001"/>
              <a:gd name="connsiteY46" fmla="*/ 132455 h 5896352"/>
              <a:gd name="connsiteX47" fmla="*/ 6079618 w 6858001"/>
              <a:gd name="connsiteY47" fmla="*/ 113629 h 5896352"/>
              <a:gd name="connsiteX48" fmla="*/ 6235294 w 6858001"/>
              <a:gd name="connsiteY48" fmla="*/ 93458 h 5896352"/>
              <a:gd name="connsiteX49" fmla="*/ 6391657 w 6858001"/>
              <a:gd name="connsiteY49" fmla="*/ 73455 h 5896352"/>
              <a:gd name="connsiteX50" fmla="*/ 6547333 w 6858001"/>
              <a:gd name="connsiteY50" fmla="*/ 50091 h 5896352"/>
              <a:gd name="connsiteX51" fmla="*/ 6702324 w 6858001"/>
              <a:gd name="connsiteY51" fmla="*/ 26222 h 5896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5896352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5896352"/>
                </a:lnTo>
                <a:lnTo>
                  <a:pt x="0" y="5896351"/>
                </a:lnTo>
                <a:lnTo>
                  <a:pt x="0" y="904459"/>
                </a:lnTo>
                <a:lnTo>
                  <a:pt x="1" y="904459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3"/>
                </a:lnTo>
                <a:lnTo>
                  <a:pt x="470460" y="63369"/>
                </a:lnTo>
                <a:lnTo>
                  <a:pt x="605563" y="79506"/>
                </a:lnTo>
                <a:lnTo>
                  <a:pt x="757810" y="96483"/>
                </a:lnTo>
                <a:lnTo>
                  <a:pt x="923774" y="114469"/>
                </a:lnTo>
                <a:lnTo>
                  <a:pt x="1104139" y="132454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49"/>
                </a:lnTo>
                <a:lnTo>
                  <a:pt x="2187703" y="212969"/>
                </a:lnTo>
                <a:lnTo>
                  <a:pt x="2436649" y="226248"/>
                </a:lnTo>
                <a:lnTo>
                  <a:pt x="2564208" y="230955"/>
                </a:lnTo>
                <a:lnTo>
                  <a:pt x="2694509" y="236165"/>
                </a:lnTo>
                <a:lnTo>
                  <a:pt x="2826868" y="241040"/>
                </a:lnTo>
                <a:lnTo>
                  <a:pt x="2959914" y="244234"/>
                </a:lnTo>
                <a:lnTo>
                  <a:pt x="3095702" y="247091"/>
                </a:lnTo>
                <a:lnTo>
                  <a:pt x="3232862" y="250117"/>
                </a:lnTo>
                <a:lnTo>
                  <a:pt x="3372765" y="252134"/>
                </a:lnTo>
                <a:lnTo>
                  <a:pt x="3514040" y="252134"/>
                </a:lnTo>
                <a:lnTo>
                  <a:pt x="3656686" y="253142"/>
                </a:lnTo>
                <a:lnTo>
                  <a:pt x="3800704" y="252134"/>
                </a:lnTo>
                <a:lnTo>
                  <a:pt x="3946780" y="250117"/>
                </a:lnTo>
                <a:lnTo>
                  <a:pt x="4092855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ln>
            <a:noFill/>
          </a:ln>
        </p:spPr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1841CC0-B7A9-4828-B82F-9C6B433BDC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026" name="Picture 2" descr="Image result for kid scientist">
            <a:extLst>
              <a:ext uri="{FF2B5EF4-FFF2-40B4-BE49-F238E27FC236}">
                <a16:creationId xmlns:a16="http://schemas.microsoft.com/office/drawing/2014/main" id="{9462698B-1772-4B48-A08F-E2D3A9EBF1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305" y="1503820"/>
            <a:ext cx="6596851" cy="4411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16297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70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75" name="Oval 74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81" name="Rectangle 80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E43484-46D0-44BB-9DC2-490590E71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1837" y="1454963"/>
            <a:ext cx="3342462" cy="33083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100"/>
              <a:t>evidence</a:t>
            </a:r>
          </a:p>
        </p:txBody>
      </p:sp>
      <p:pic>
        <p:nvPicPr>
          <p:cNvPr id="4098" name="Picture 2" descr="Image result for evidence">
            <a:extLst>
              <a:ext uri="{FF2B5EF4-FFF2-40B4-BE49-F238E27FC236}">
                <a16:creationId xmlns:a16="http://schemas.microsoft.com/office/drawing/2014/main" id="{25249EE7-20D7-4F9D-A084-66830E4C01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68" r="-2" b="13898"/>
          <a:stretch/>
        </p:blipFill>
        <p:spPr bwMode="auto">
          <a:xfrm>
            <a:off x="607848" y="609601"/>
            <a:ext cx="6946288" cy="563879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42451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CA2A9-68B8-4234-9391-C59ECB3B0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explanation</a:t>
            </a:r>
          </a:p>
        </p:txBody>
      </p:sp>
      <p:pic>
        <p:nvPicPr>
          <p:cNvPr id="5122" name="Picture 2" descr="Image result for explanation">
            <a:extLst>
              <a:ext uri="{FF2B5EF4-FFF2-40B4-BE49-F238E27FC236}">
                <a16:creationId xmlns:a16="http://schemas.microsoft.com/office/drawing/2014/main" id="{87D96C29-E1A5-4204-A16F-D01E5290DA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526" y="2635506"/>
            <a:ext cx="6072947" cy="3868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69254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70">
            <a:extLst>
              <a:ext uri="{FF2B5EF4-FFF2-40B4-BE49-F238E27FC236}">
                <a16:creationId xmlns:a16="http://schemas.microsoft.com/office/drawing/2014/main" id="{41B68C77-138E-4BF7-A276-BD0C78A42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6149" name="Picture 72">
            <a:extLst>
              <a:ext uri="{FF2B5EF4-FFF2-40B4-BE49-F238E27FC236}">
                <a16:creationId xmlns:a16="http://schemas.microsoft.com/office/drawing/2014/main" id="{7C268552-D473-46ED-B1B8-422042C4D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6150" name="Oval 74">
            <a:extLst>
              <a:ext uri="{FF2B5EF4-FFF2-40B4-BE49-F238E27FC236}">
                <a16:creationId xmlns:a16="http://schemas.microsoft.com/office/drawing/2014/main" id="{4AC0CD9D-7610-4620-93B4-798CCD9AB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151" name="Picture 76">
            <a:extLst>
              <a:ext uri="{FF2B5EF4-FFF2-40B4-BE49-F238E27FC236}">
                <a16:creationId xmlns:a16="http://schemas.microsoft.com/office/drawing/2014/main" id="{B9238B3E-24AA-439A-B527-6C5DF6D72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6152" name="Picture 78">
            <a:extLst>
              <a:ext uri="{FF2B5EF4-FFF2-40B4-BE49-F238E27FC236}">
                <a16:creationId xmlns:a16="http://schemas.microsoft.com/office/drawing/2014/main" id="{69F01145-BEA3-4CBF-AA21-10077B948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6153" name="Rectangle 80">
            <a:extLst>
              <a:ext uri="{FF2B5EF4-FFF2-40B4-BE49-F238E27FC236}">
                <a16:creationId xmlns:a16="http://schemas.microsoft.com/office/drawing/2014/main" id="{DE4D62F9-188E-4530-84C2-24BDEE4BE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757B325C-3E35-45CF-9D07-3BCB281F3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46B69E-BE6E-4FAF-8DBC-3D755BCD9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1925" y="1325880"/>
            <a:ext cx="3352375" cy="306650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0" i="0" kern="120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function</a:t>
            </a:r>
          </a:p>
        </p:txBody>
      </p:sp>
      <p:sp>
        <p:nvSpPr>
          <p:cNvPr id="85" name="Freeform 36">
            <a:extLst>
              <a:ext uri="{FF2B5EF4-FFF2-40B4-BE49-F238E27FC236}">
                <a16:creationId xmlns:a16="http://schemas.microsoft.com/office/drawing/2014/main" id="{C24BEC42-AFF3-40D1-93A2-A27A42E1E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463681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7" name="Freeform: Shape 86">
            <a:extLst>
              <a:ext uri="{FF2B5EF4-FFF2-40B4-BE49-F238E27FC236}">
                <a16:creationId xmlns:a16="http://schemas.microsoft.com/office/drawing/2014/main" id="{608F427C-1EC9-4280-9367-F2B3AA063E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809954" cy="6858000"/>
          </a:xfrm>
          <a:custGeom>
            <a:avLst/>
            <a:gdLst>
              <a:gd name="connsiteX0" fmla="*/ 6465239 w 7809954"/>
              <a:gd name="connsiteY0" fmla="*/ 0 h 6858000"/>
              <a:gd name="connsiteX1" fmla="*/ 7808777 w 7809954"/>
              <a:gd name="connsiteY1" fmla="*/ 0 h 6858000"/>
              <a:gd name="connsiteX2" fmla="*/ 7783732 w 7809954"/>
              <a:gd name="connsiteY2" fmla="*/ 155676 h 6858000"/>
              <a:gd name="connsiteX3" fmla="*/ 7759863 w 7809954"/>
              <a:gd name="connsiteY3" fmla="*/ 310667 h 6858000"/>
              <a:gd name="connsiteX4" fmla="*/ 7736499 w 7809954"/>
              <a:gd name="connsiteY4" fmla="*/ 466344 h 6858000"/>
              <a:gd name="connsiteX5" fmla="*/ 7716496 w 7809954"/>
              <a:gd name="connsiteY5" fmla="*/ 622706 h 6858000"/>
              <a:gd name="connsiteX6" fmla="*/ 7696325 w 7809954"/>
              <a:gd name="connsiteY6" fmla="*/ 778383 h 6858000"/>
              <a:gd name="connsiteX7" fmla="*/ 7677499 w 7809954"/>
              <a:gd name="connsiteY7" fmla="*/ 934745 h 6858000"/>
              <a:gd name="connsiteX8" fmla="*/ 7661363 w 7809954"/>
              <a:gd name="connsiteY8" fmla="*/ 1089050 h 6858000"/>
              <a:gd name="connsiteX9" fmla="*/ 7646067 w 7809954"/>
              <a:gd name="connsiteY9" fmla="*/ 1245413 h 6858000"/>
              <a:gd name="connsiteX10" fmla="*/ 7632115 w 7809954"/>
              <a:gd name="connsiteY10" fmla="*/ 1401089 h 6858000"/>
              <a:gd name="connsiteX11" fmla="*/ 7620013 w 7809954"/>
              <a:gd name="connsiteY11" fmla="*/ 1554023 h 6858000"/>
              <a:gd name="connsiteX12" fmla="*/ 7607910 w 7809954"/>
              <a:gd name="connsiteY12" fmla="*/ 1709013 h 6858000"/>
              <a:gd name="connsiteX13" fmla="*/ 7597825 w 7809954"/>
              <a:gd name="connsiteY13" fmla="*/ 1861947 h 6858000"/>
              <a:gd name="connsiteX14" fmla="*/ 7589925 w 7809954"/>
              <a:gd name="connsiteY14" fmla="*/ 2014880 h 6858000"/>
              <a:gd name="connsiteX15" fmla="*/ 7581688 w 7809954"/>
              <a:gd name="connsiteY15" fmla="*/ 2167128 h 6858000"/>
              <a:gd name="connsiteX16" fmla="*/ 7574797 w 7809954"/>
              <a:gd name="connsiteY16" fmla="*/ 2318004 h 6858000"/>
              <a:gd name="connsiteX17" fmla="*/ 7569922 w 7809954"/>
              <a:gd name="connsiteY17" fmla="*/ 2467508 h 6858000"/>
              <a:gd name="connsiteX18" fmla="*/ 7565720 w 7809954"/>
              <a:gd name="connsiteY18" fmla="*/ 2617013 h 6858000"/>
              <a:gd name="connsiteX19" fmla="*/ 7561686 w 7809954"/>
              <a:gd name="connsiteY19" fmla="*/ 2765145 h 6858000"/>
              <a:gd name="connsiteX20" fmla="*/ 7559837 w 7809954"/>
              <a:gd name="connsiteY20" fmla="*/ 2911221 h 6858000"/>
              <a:gd name="connsiteX21" fmla="*/ 7557820 w 7809954"/>
              <a:gd name="connsiteY21" fmla="*/ 3057296 h 6858000"/>
              <a:gd name="connsiteX22" fmla="*/ 7556811 w 7809954"/>
              <a:gd name="connsiteY22" fmla="*/ 3201314 h 6858000"/>
              <a:gd name="connsiteX23" fmla="*/ 7557820 w 7809954"/>
              <a:gd name="connsiteY23" fmla="*/ 3343960 h 6858000"/>
              <a:gd name="connsiteX24" fmla="*/ 7557820 w 7809954"/>
              <a:gd name="connsiteY24" fmla="*/ 3485235 h 6858000"/>
              <a:gd name="connsiteX25" fmla="*/ 7559837 w 7809954"/>
              <a:gd name="connsiteY25" fmla="*/ 3625138 h 6858000"/>
              <a:gd name="connsiteX26" fmla="*/ 7562862 w 7809954"/>
              <a:gd name="connsiteY26" fmla="*/ 3762298 h 6858000"/>
              <a:gd name="connsiteX27" fmla="*/ 7565720 w 7809954"/>
              <a:gd name="connsiteY27" fmla="*/ 3898087 h 6858000"/>
              <a:gd name="connsiteX28" fmla="*/ 7568914 w 7809954"/>
              <a:gd name="connsiteY28" fmla="*/ 4031132 h 6858000"/>
              <a:gd name="connsiteX29" fmla="*/ 7573788 w 7809954"/>
              <a:gd name="connsiteY29" fmla="*/ 4163491 h 6858000"/>
              <a:gd name="connsiteX30" fmla="*/ 7578999 w 7809954"/>
              <a:gd name="connsiteY30" fmla="*/ 4293793 h 6858000"/>
              <a:gd name="connsiteX31" fmla="*/ 7583705 w 7809954"/>
              <a:gd name="connsiteY31" fmla="*/ 4421352 h 6858000"/>
              <a:gd name="connsiteX32" fmla="*/ 7596985 w 7809954"/>
              <a:gd name="connsiteY32" fmla="*/ 4670298 h 6858000"/>
              <a:gd name="connsiteX33" fmla="*/ 7611104 w 7809954"/>
              <a:gd name="connsiteY33" fmla="*/ 4908956 h 6858000"/>
              <a:gd name="connsiteX34" fmla="*/ 7625896 w 7809954"/>
              <a:gd name="connsiteY34" fmla="*/ 5138013 h 6858000"/>
              <a:gd name="connsiteX35" fmla="*/ 7642201 w 7809954"/>
              <a:gd name="connsiteY35" fmla="*/ 5354726 h 6858000"/>
              <a:gd name="connsiteX36" fmla="*/ 7659178 w 7809954"/>
              <a:gd name="connsiteY36" fmla="*/ 5561838 h 6858000"/>
              <a:gd name="connsiteX37" fmla="*/ 7677499 w 7809954"/>
              <a:gd name="connsiteY37" fmla="*/ 5753862 h 6858000"/>
              <a:gd name="connsiteX38" fmla="*/ 7695485 w 7809954"/>
              <a:gd name="connsiteY38" fmla="*/ 5934227 h 6858000"/>
              <a:gd name="connsiteX39" fmla="*/ 7713470 w 7809954"/>
              <a:gd name="connsiteY39" fmla="*/ 6100191 h 6858000"/>
              <a:gd name="connsiteX40" fmla="*/ 7730447 w 7809954"/>
              <a:gd name="connsiteY40" fmla="*/ 6252438 h 6858000"/>
              <a:gd name="connsiteX41" fmla="*/ 7746584 w 7809954"/>
              <a:gd name="connsiteY41" fmla="*/ 6387541 h 6858000"/>
              <a:gd name="connsiteX42" fmla="*/ 7761880 w 7809954"/>
              <a:gd name="connsiteY42" fmla="*/ 6509613 h 6858000"/>
              <a:gd name="connsiteX43" fmla="*/ 7774655 w 7809954"/>
              <a:gd name="connsiteY43" fmla="*/ 6612483 h 6858000"/>
              <a:gd name="connsiteX44" fmla="*/ 7786757 w 7809954"/>
              <a:gd name="connsiteY44" fmla="*/ 6698894 h 6858000"/>
              <a:gd name="connsiteX45" fmla="*/ 7804071 w 7809954"/>
              <a:gd name="connsiteY45" fmla="*/ 6817538 h 6858000"/>
              <a:gd name="connsiteX46" fmla="*/ 7809954 w 7809954"/>
              <a:gd name="connsiteY46" fmla="*/ 6858000 h 6858000"/>
              <a:gd name="connsiteX47" fmla="*/ 7157124 w 7809954"/>
              <a:gd name="connsiteY47" fmla="*/ 6858000 h 6858000"/>
              <a:gd name="connsiteX48" fmla="*/ 7157124 w 7809954"/>
              <a:gd name="connsiteY48" fmla="*/ 6858000 h 6858000"/>
              <a:gd name="connsiteX49" fmla="*/ 0 w 7809954"/>
              <a:gd name="connsiteY49" fmla="*/ 6858000 h 6858000"/>
              <a:gd name="connsiteX50" fmla="*/ 0 w 7809954"/>
              <a:gd name="connsiteY50" fmla="*/ 0 h 6858000"/>
              <a:gd name="connsiteX51" fmla="*/ 6465239 w 7809954"/>
              <a:gd name="connsiteY5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7809954" h="6858000">
                <a:moveTo>
                  <a:pt x="6465239" y="0"/>
                </a:moveTo>
                <a:lnTo>
                  <a:pt x="7808777" y="0"/>
                </a:lnTo>
                <a:lnTo>
                  <a:pt x="7783732" y="155676"/>
                </a:lnTo>
                <a:lnTo>
                  <a:pt x="7759863" y="310667"/>
                </a:lnTo>
                <a:lnTo>
                  <a:pt x="7736499" y="466344"/>
                </a:lnTo>
                <a:lnTo>
                  <a:pt x="7716496" y="622706"/>
                </a:lnTo>
                <a:lnTo>
                  <a:pt x="7696325" y="778383"/>
                </a:lnTo>
                <a:lnTo>
                  <a:pt x="7677499" y="934745"/>
                </a:lnTo>
                <a:lnTo>
                  <a:pt x="7661363" y="1089050"/>
                </a:lnTo>
                <a:lnTo>
                  <a:pt x="7646067" y="1245413"/>
                </a:lnTo>
                <a:lnTo>
                  <a:pt x="7632115" y="1401089"/>
                </a:lnTo>
                <a:lnTo>
                  <a:pt x="7620013" y="1554023"/>
                </a:lnTo>
                <a:lnTo>
                  <a:pt x="7607910" y="1709013"/>
                </a:lnTo>
                <a:lnTo>
                  <a:pt x="7597825" y="1861947"/>
                </a:lnTo>
                <a:lnTo>
                  <a:pt x="7589925" y="2014880"/>
                </a:lnTo>
                <a:lnTo>
                  <a:pt x="7581688" y="2167128"/>
                </a:lnTo>
                <a:lnTo>
                  <a:pt x="7574797" y="2318004"/>
                </a:lnTo>
                <a:lnTo>
                  <a:pt x="7569922" y="2467508"/>
                </a:lnTo>
                <a:lnTo>
                  <a:pt x="7565720" y="2617013"/>
                </a:lnTo>
                <a:lnTo>
                  <a:pt x="7561686" y="2765145"/>
                </a:lnTo>
                <a:lnTo>
                  <a:pt x="7559837" y="2911221"/>
                </a:lnTo>
                <a:lnTo>
                  <a:pt x="7557820" y="3057296"/>
                </a:lnTo>
                <a:lnTo>
                  <a:pt x="7556811" y="3201314"/>
                </a:lnTo>
                <a:lnTo>
                  <a:pt x="7557820" y="3343960"/>
                </a:lnTo>
                <a:lnTo>
                  <a:pt x="7557820" y="3485235"/>
                </a:lnTo>
                <a:lnTo>
                  <a:pt x="7559837" y="3625138"/>
                </a:lnTo>
                <a:lnTo>
                  <a:pt x="7562862" y="3762298"/>
                </a:lnTo>
                <a:lnTo>
                  <a:pt x="7565720" y="3898087"/>
                </a:lnTo>
                <a:lnTo>
                  <a:pt x="7568914" y="4031132"/>
                </a:lnTo>
                <a:lnTo>
                  <a:pt x="7573788" y="4163491"/>
                </a:lnTo>
                <a:lnTo>
                  <a:pt x="7578999" y="4293793"/>
                </a:lnTo>
                <a:lnTo>
                  <a:pt x="7583705" y="4421352"/>
                </a:lnTo>
                <a:lnTo>
                  <a:pt x="7596985" y="4670298"/>
                </a:lnTo>
                <a:lnTo>
                  <a:pt x="7611104" y="4908956"/>
                </a:lnTo>
                <a:lnTo>
                  <a:pt x="7625896" y="5138013"/>
                </a:lnTo>
                <a:lnTo>
                  <a:pt x="7642201" y="5354726"/>
                </a:lnTo>
                <a:lnTo>
                  <a:pt x="7659178" y="5561838"/>
                </a:lnTo>
                <a:lnTo>
                  <a:pt x="7677499" y="5753862"/>
                </a:lnTo>
                <a:lnTo>
                  <a:pt x="7695485" y="5934227"/>
                </a:lnTo>
                <a:lnTo>
                  <a:pt x="7713470" y="6100191"/>
                </a:lnTo>
                <a:lnTo>
                  <a:pt x="7730447" y="6252438"/>
                </a:lnTo>
                <a:lnTo>
                  <a:pt x="7746584" y="6387541"/>
                </a:lnTo>
                <a:lnTo>
                  <a:pt x="7761880" y="6509613"/>
                </a:lnTo>
                <a:lnTo>
                  <a:pt x="7774655" y="6612483"/>
                </a:lnTo>
                <a:lnTo>
                  <a:pt x="7786757" y="6698894"/>
                </a:lnTo>
                <a:lnTo>
                  <a:pt x="7804071" y="6817538"/>
                </a:lnTo>
                <a:lnTo>
                  <a:pt x="7809954" y="6858000"/>
                </a:lnTo>
                <a:lnTo>
                  <a:pt x="7157124" y="6858000"/>
                </a:lnTo>
                <a:lnTo>
                  <a:pt x="7157124" y="6858000"/>
                </a:lnTo>
                <a:lnTo>
                  <a:pt x="0" y="6858000"/>
                </a:lnTo>
                <a:lnTo>
                  <a:pt x="0" y="0"/>
                </a:lnTo>
                <a:lnTo>
                  <a:pt x="6465239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F98810A7-E114-447A-A7D6-69B27CFB56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146" name="Picture 2" descr="Image result for function heart">
            <a:extLst>
              <a:ext uri="{FF2B5EF4-FFF2-40B4-BE49-F238E27FC236}">
                <a16:creationId xmlns:a16="http://schemas.microsoft.com/office/drawing/2014/main" id="{A8D53E03-3C77-44ED-8511-431D43E630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54" y="1077269"/>
            <a:ext cx="6270662" cy="470299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97977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70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173" name="Picture 72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7174" name="Oval 74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175" name="Picture 76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7176" name="Picture 78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7177" name="Rectangle 80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A1BB29-784E-4899-B3A4-264127CAB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1" y="1454964"/>
            <a:ext cx="3339281" cy="33088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/>
              <a:t>graph</a:t>
            </a:r>
          </a:p>
        </p:txBody>
      </p:sp>
      <p:pic>
        <p:nvPicPr>
          <p:cNvPr id="7170" name="Picture 2" descr="Image result for graph">
            <a:extLst>
              <a:ext uri="{FF2B5EF4-FFF2-40B4-BE49-F238E27FC236}">
                <a16:creationId xmlns:a16="http://schemas.microsoft.com/office/drawing/2014/main" id="{F626F20C-3C5C-467B-9274-8F91C023A3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50" r="21164"/>
          <a:stretch/>
        </p:blipFill>
        <p:spPr bwMode="auto">
          <a:xfrm>
            <a:off x="4634682" y="10"/>
            <a:ext cx="755731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Rectangle 82">
            <a:extLst>
              <a:ext uri="{FF2B5EF4-FFF2-40B4-BE49-F238E27FC236}">
                <a16:creationId xmlns:a16="http://schemas.microsoft.com/office/drawing/2014/main" id="{BFEFF673-A9DE-416D-A04E-1D5090454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037631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460672-F25B-4FBC-960E-0D1E035D9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infer</a:t>
            </a:r>
          </a:p>
        </p:txBody>
      </p:sp>
      <p:pic>
        <p:nvPicPr>
          <p:cNvPr id="2050" name="Picture 2" descr="Image result for infer">
            <a:extLst>
              <a:ext uri="{FF2B5EF4-FFF2-40B4-BE49-F238E27FC236}">
                <a16:creationId xmlns:a16="http://schemas.microsoft.com/office/drawing/2014/main" id="{8E3F1584-7A25-496F-ACCD-2B410097CD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4" r="40104"/>
          <a:stretch/>
        </p:blipFill>
        <p:spPr bwMode="auto">
          <a:xfrm>
            <a:off x="3555999" y="0"/>
            <a:ext cx="582558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7536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70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75" name="Oval 74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81" name="Rectangle 80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A7C98D-7391-4659-A121-A59096DBD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1837" y="1454963"/>
            <a:ext cx="3342462" cy="33083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700"/>
              <a:t>interaction</a:t>
            </a:r>
          </a:p>
        </p:txBody>
      </p:sp>
      <p:pic>
        <p:nvPicPr>
          <p:cNvPr id="8194" name="Picture 2" descr="Image result for science interaction">
            <a:extLst>
              <a:ext uri="{FF2B5EF4-FFF2-40B4-BE49-F238E27FC236}">
                <a16:creationId xmlns:a16="http://schemas.microsoft.com/office/drawing/2014/main" id="{CE31FE3C-4340-4AB0-B7E9-4A3425D133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07" r="2" b="8017"/>
          <a:stretch/>
        </p:blipFill>
        <p:spPr bwMode="auto">
          <a:xfrm>
            <a:off x="607848" y="609601"/>
            <a:ext cx="6946288" cy="563879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66925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136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9223" name="Picture 138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9224" name="Oval 140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225" name="Picture 142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9226" name="Picture 144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9227" name="Rectangle 146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470658-B8D3-425C-BBF8-83F34CC9F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4738887"/>
            <a:ext cx="8825658" cy="83472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investigation</a:t>
            </a:r>
          </a:p>
        </p:txBody>
      </p:sp>
      <p:pic>
        <p:nvPicPr>
          <p:cNvPr id="9220" name="Picture 4" descr="Image result for science investigation">
            <a:extLst>
              <a:ext uri="{FF2B5EF4-FFF2-40B4-BE49-F238E27FC236}">
                <a16:creationId xmlns:a16="http://schemas.microsoft.com/office/drawing/2014/main" id="{6B920968-7F89-4836-B82D-C25ECDDABA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98" b="3901"/>
          <a:stretch/>
        </p:blipFill>
        <p:spPr bwMode="auto">
          <a:xfrm>
            <a:off x="1150938" y="-1"/>
            <a:ext cx="8831262" cy="4267831"/>
          </a:xfrm>
          <a:prstGeom prst="rect">
            <a:avLst/>
          </a:prstGeom>
          <a:noFill/>
          <a:effectLst>
            <a:outerShdw blurRad="50800" dist="50800" dir="5400000" algn="tl" rotWithShape="0">
              <a:prstClr val="black">
                <a:alpha val="43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44203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70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75" name="Oval 74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81" name="Rectangle 80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085DA0-F57C-468D-BBC8-E4B2059D3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108" y="1454964"/>
            <a:ext cx="4802191" cy="33088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7200"/>
              <a:t>limitations</a:t>
            </a:r>
          </a:p>
        </p:txBody>
      </p:sp>
      <p:pic>
        <p:nvPicPr>
          <p:cNvPr id="10242" name="Picture 2" descr="Image result for limitations">
            <a:extLst>
              <a:ext uri="{FF2B5EF4-FFF2-40B4-BE49-F238E27FC236}">
                <a16:creationId xmlns:a16="http://schemas.microsoft.com/office/drawing/2014/main" id="{8EE8C47B-6C06-4CEB-8363-FB9C6167AA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6322"/>
          <a:stretch/>
        </p:blipFill>
        <p:spPr bwMode="auto">
          <a:xfrm>
            <a:off x="-1" y="10"/>
            <a:ext cx="6094407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26171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70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1269" name="Picture 72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1270" name="Oval 74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1271" name="Picture 76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1272" name="Picture 78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1273" name="Rectangle 80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80967F-7A6E-4DE7-B001-0F1C2AC9C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1837" y="1454963"/>
            <a:ext cx="3342462" cy="33083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/>
              <a:t>mass</a:t>
            </a:r>
          </a:p>
        </p:txBody>
      </p:sp>
      <p:pic>
        <p:nvPicPr>
          <p:cNvPr id="11266" name="Picture 2" descr="Image result for mass">
            <a:extLst>
              <a:ext uri="{FF2B5EF4-FFF2-40B4-BE49-F238E27FC236}">
                <a16:creationId xmlns:a16="http://schemas.microsoft.com/office/drawing/2014/main" id="{F26BA743-B692-48F3-871D-46971B249F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18" r="16288" b="-1"/>
          <a:stretch/>
        </p:blipFill>
        <p:spPr bwMode="auto">
          <a:xfrm>
            <a:off x="607848" y="609601"/>
            <a:ext cx="6946288" cy="563879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45463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70">
            <a:extLst>
              <a:ext uri="{FF2B5EF4-FFF2-40B4-BE49-F238E27FC236}">
                <a16:creationId xmlns:a16="http://schemas.microsoft.com/office/drawing/2014/main" id="{41B68C77-138E-4BF7-A276-BD0C78A42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7C268552-D473-46ED-B1B8-422042C4D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75" name="Oval 74">
            <a:extLst>
              <a:ext uri="{FF2B5EF4-FFF2-40B4-BE49-F238E27FC236}">
                <a16:creationId xmlns:a16="http://schemas.microsoft.com/office/drawing/2014/main" id="{4AC0CD9D-7610-4620-93B4-798CCD9AB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B9238B3E-24AA-439A-B527-6C5DF6D72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69F01145-BEA3-4CBF-AA21-10077B948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81" name="Rectangle 80">
            <a:extLst>
              <a:ext uri="{FF2B5EF4-FFF2-40B4-BE49-F238E27FC236}">
                <a16:creationId xmlns:a16="http://schemas.microsoft.com/office/drawing/2014/main" id="{DE4D62F9-188E-4530-84C2-24BDEE4BE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83" name="Rectangle 82">
            <a:extLst>
              <a:ext uri="{FF2B5EF4-FFF2-40B4-BE49-F238E27FC236}">
                <a16:creationId xmlns:a16="http://schemas.microsoft.com/office/drawing/2014/main" id="{D27CF008-4B18-436D-B2D5-C1346C1243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5"/>
            <a:ext cx="12191695" cy="473074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CE22DAD8-5F67-4B73-ADA9-06EF381F7A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7" name="Freeform 16">
            <a:extLst>
              <a:ext uri="{FF2B5EF4-FFF2-40B4-BE49-F238E27FC236}">
                <a16:creationId xmlns:a16="http://schemas.microsoft.com/office/drawing/2014/main" id="{E4F17063-EDA4-417B-946F-BA357F3B39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3753695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2290" name="Picture 2" descr="Image result for matter">
            <a:extLst>
              <a:ext uri="{FF2B5EF4-FFF2-40B4-BE49-F238E27FC236}">
                <a16:creationId xmlns:a16="http://schemas.microsoft.com/office/drawing/2014/main" id="{DED79082-1609-4B93-9230-2087742B28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58" y="640081"/>
            <a:ext cx="8896875" cy="329184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" name="Freeform: Shape 88">
            <a:extLst>
              <a:ext uri="{FF2B5EF4-FFF2-40B4-BE49-F238E27FC236}">
                <a16:creationId xmlns:a16="http://schemas.microsoft.com/office/drawing/2014/main" id="{D36F3EEA-55D4-4677-80E7-92D00B8F34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55533"/>
            <a:ext cx="12192000" cy="2802467"/>
          </a:xfrm>
          <a:custGeom>
            <a:avLst/>
            <a:gdLst>
              <a:gd name="connsiteX0" fmla="*/ 1 w 12192000"/>
              <a:gd name="connsiteY0" fmla="*/ 0 h 2802467"/>
              <a:gd name="connsiteX1" fmla="*/ 71932 w 12192000"/>
              <a:gd name="connsiteY1" fmla="*/ 12261 h 2802467"/>
              <a:gd name="connsiteX2" fmla="*/ 282848 w 12192000"/>
              <a:gd name="connsiteY2" fmla="*/ 48342 h 2802467"/>
              <a:gd name="connsiteX3" fmla="*/ 436464 w 12192000"/>
              <a:gd name="connsiteY3" fmla="*/ 73565 h 2802467"/>
              <a:gd name="connsiteX4" fmla="*/ 619339 w 12192000"/>
              <a:gd name="connsiteY4" fmla="*/ 100188 h 2802467"/>
              <a:gd name="connsiteX5" fmla="*/ 836351 w 12192000"/>
              <a:gd name="connsiteY5" fmla="*/ 132066 h 2802467"/>
              <a:gd name="connsiteX6" fmla="*/ 1076528 w 12192000"/>
              <a:gd name="connsiteY6" fmla="*/ 165696 h 2802467"/>
              <a:gd name="connsiteX7" fmla="*/ 1347183 w 12192000"/>
              <a:gd name="connsiteY7" fmla="*/ 201077 h 2802467"/>
              <a:gd name="connsiteX8" fmla="*/ 1642223 w 12192000"/>
              <a:gd name="connsiteY8" fmla="*/ 238560 h 2802467"/>
              <a:gd name="connsiteX9" fmla="*/ 1962864 w 12192000"/>
              <a:gd name="connsiteY9" fmla="*/ 276043 h 2802467"/>
              <a:gd name="connsiteX10" fmla="*/ 2304232 w 12192000"/>
              <a:gd name="connsiteY10" fmla="*/ 314226 h 2802467"/>
              <a:gd name="connsiteX11" fmla="*/ 2672421 w 12192000"/>
              <a:gd name="connsiteY11" fmla="*/ 349608 h 2802467"/>
              <a:gd name="connsiteX12" fmla="*/ 3057678 w 12192000"/>
              <a:gd name="connsiteY12" fmla="*/ 383587 h 2802467"/>
              <a:gd name="connsiteX13" fmla="*/ 3464881 w 12192000"/>
              <a:gd name="connsiteY13" fmla="*/ 414415 h 2802467"/>
              <a:gd name="connsiteX14" fmla="*/ 3889152 w 12192000"/>
              <a:gd name="connsiteY14" fmla="*/ 443840 h 2802467"/>
              <a:gd name="connsiteX15" fmla="*/ 4331710 w 12192000"/>
              <a:gd name="connsiteY15" fmla="*/ 471515 h 2802467"/>
              <a:gd name="connsiteX16" fmla="*/ 4558476 w 12192000"/>
              <a:gd name="connsiteY16" fmla="*/ 481323 h 2802467"/>
              <a:gd name="connsiteX17" fmla="*/ 4790118 w 12192000"/>
              <a:gd name="connsiteY17" fmla="*/ 492183 h 2802467"/>
              <a:gd name="connsiteX18" fmla="*/ 5025418 w 12192000"/>
              <a:gd name="connsiteY18" fmla="*/ 502342 h 2802467"/>
              <a:gd name="connsiteX19" fmla="*/ 5261937 w 12192000"/>
              <a:gd name="connsiteY19" fmla="*/ 508998 h 2802467"/>
              <a:gd name="connsiteX20" fmla="*/ 5503332 w 12192000"/>
              <a:gd name="connsiteY20" fmla="*/ 514953 h 2802467"/>
              <a:gd name="connsiteX21" fmla="*/ 5747166 w 12192000"/>
              <a:gd name="connsiteY21" fmla="*/ 521259 h 2802467"/>
              <a:gd name="connsiteX22" fmla="*/ 5995877 w 12192000"/>
              <a:gd name="connsiteY22" fmla="*/ 525462 h 2802467"/>
              <a:gd name="connsiteX23" fmla="*/ 6247026 w 12192000"/>
              <a:gd name="connsiteY23" fmla="*/ 525462 h 2802467"/>
              <a:gd name="connsiteX24" fmla="*/ 6500613 w 12192000"/>
              <a:gd name="connsiteY24" fmla="*/ 527564 h 2802467"/>
              <a:gd name="connsiteX25" fmla="*/ 6756639 w 12192000"/>
              <a:gd name="connsiteY25" fmla="*/ 525462 h 2802467"/>
              <a:gd name="connsiteX26" fmla="*/ 7016322 w 12192000"/>
              <a:gd name="connsiteY26" fmla="*/ 521259 h 2802467"/>
              <a:gd name="connsiteX27" fmla="*/ 7276005 w 12192000"/>
              <a:gd name="connsiteY27" fmla="*/ 517405 h 2802467"/>
              <a:gd name="connsiteX28" fmla="*/ 7539345 w 12192000"/>
              <a:gd name="connsiteY28" fmla="*/ 508998 h 2802467"/>
              <a:gd name="connsiteX29" fmla="*/ 7805124 w 12192000"/>
              <a:gd name="connsiteY29" fmla="*/ 500240 h 2802467"/>
              <a:gd name="connsiteX30" fmla="*/ 8070903 w 12192000"/>
              <a:gd name="connsiteY30" fmla="*/ 490081 h 2802467"/>
              <a:gd name="connsiteX31" fmla="*/ 8339121 w 12192000"/>
              <a:gd name="connsiteY31" fmla="*/ 475719 h 2802467"/>
              <a:gd name="connsiteX32" fmla="*/ 8609776 w 12192000"/>
              <a:gd name="connsiteY32" fmla="*/ 458553 h 2802467"/>
              <a:gd name="connsiteX33" fmla="*/ 8881651 w 12192000"/>
              <a:gd name="connsiteY33" fmla="*/ 442089 h 2802467"/>
              <a:gd name="connsiteX34" fmla="*/ 9153526 w 12192000"/>
              <a:gd name="connsiteY34" fmla="*/ 421070 h 2802467"/>
              <a:gd name="connsiteX35" fmla="*/ 9429058 w 12192000"/>
              <a:gd name="connsiteY35" fmla="*/ 395848 h 2802467"/>
              <a:gd name="connsiteX36" fmla="*/ 9700933 w 12192000"/>
              <a:gd name="connsiteY36" fmla="*/ 370626 h 2802467"/>
              <a:gd name="connsiteX37" fmla="*/ 9977684 w 12192000"/>
              <a:gd name="connsiteY37" fmla="*/ 341550 h 2802467"/>
              <a:gd name="connsiteX38" fmla="*/ 10255655 w 12192000"/>
              <a:gd name="connsiteY38" fmla="*/ 309672 h 2802467"/>
              <a:gd name="connsiteX39" fmla="*/ 10529968 w 12192000"/>
              <a:gd name="connsiteY39" fmla="*/ 276043 h 2802467"/>
              <a:gd name="connsiteX40" fmla="*/ 10807939 w 12192000"/>
              <a:gd name="connsiteY40" fmla="*/ 236808 h 2802467"/>
              <a:gd name="connsiteX41" fmla="*/ 11084690 w 12192000"/>
              <a:gd name="connsiteY41" fmla="*/ 194771 h 2802467"/>
              <a:gd name="connsiteX42" fmla="*/ 11362661 w 12192000"/>
              <a:gd name="connsiteY42" fmla="*/ 153085 h 2802467"/>
              <a:gd name="connsiteX43" fmla="*/ 11639412 w 12192000"/>
              <a:gd name="connsiteY43" fmla="*/ 104392 h 2802467"/>
              <a:gd name="connsiteX44" fmla="*/ 11914945 w 12192000"/>
              <a:gd name="connsiteY44" fmla="*/ 54648 h 2802467"/>
              <a:gd name="connsiteX45" fmla="*/ 12191696 w 12192000"/>
              <a:gd name="connsiteY45" fmla="*/ 2452 h 2802467"/>
              <a:gd name="connsiteX46" fmla="*/ 12191696 w 12192000"/>
              <a:gd name="connsiteY46" fmla="*/ 2236410 h 2802467"/>
              <a:gd name="connsiteX47" fmla="*/ 12192000 w 12192000"/>
              <a:gd name="connsiteY47" fmla="*/ 2236410 h 2802467"/>
              <a:gd name="connsiteX48" fmla="*/ 12192000 w 12192000"/>
              <a:gd name="connsiteY48" fmla="*/ 2802467 h 2802467"/>
              <a:gd name="connsiteX49" fmla="*/ 12191696 w 12192000"/>
              <a:gd name="connsiteY49" fmla="*/ 2802467 h 2802467"/>
              <a:gd name="connsiteX50" fmla="*/ 0 w 12192000"/>
              <a:gd name="connsiteY50" fmla="*/ 2802467 h 2802467"/>
              <a:gd name="connsiteX51" fmla="*/ 0 w 12192000"/>
              <a:gd name="connsiteY51" fmla="*/ 2236410 h 2802467"/>
              <a:gd name="connsiteX52" fmla="*/ 1 w 12192000"/>
              <a:gd name="connsiteY52" fmla="*/ 2236410 h 2802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2192000" h="2802467">
                <a:moveTo>
                  <a:pt x="1" y="0"/>
                </a:moveTo>
                <a:lnTo>
                  <a:pt x="71932" y="12261"/>
                </a:lnTo>
                <a:lnTo>
                  <a:pt x="282848" y="48342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3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6"/>
                </a:lnTo>
                <a:lnTo>
                  <a:pt x="2672421" y="349608"/>
                </a:lnTo>
                <a:lnTo>
                  <a:pt x="3057678" y="383587"/>
                </a:lnTo>
                <a:lnTo>
                  <a:pt x="3464881" y="414415"/>
                </a:lnTo>
                <a:lnTo>
                  <a:pt x="3889152" y="443840"/>
                </a:lnTo>
                <a:lnTo>
                  <a:pt x="4331710" y="471515"/>
                </a:lnTo>
                <a:lnTo>
                  <a:pt x="4558476" y="481323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6" y="521259"/>
                </a:lnTo>
                <a:lnTo>
                  <a:pt x="5995877" y="525462"/>
                </a:lnTo>
                <a:lnTo>
                  <a:pt x="6247026" y="525462"/>
                </a:lnTo>
                <a:lnTo>
                  <a:pt x="6500613" y="527564"/>
                </a:lnTo>
                <a:lnTo>
                  <a:pt x="6756639" y="525462"/>
                </a:lnTo>
                <a:lnTo>
                  <a:pt x="7016322" y="521259"/>
                </a:lnTo>
                <a:lnTo>
                  <a:pt x="7276005" y="517405"/>
                </a:lnTo>
                <a:lnTo>
                  <a:pt x="7539345" y="508998"/>
                </a:lnTo>
                <a:lnTo>
                  <a:pt x="7805124" y="500240"/>
                </a:lnTo>
                <a:lnTo>
                  <a:pt x="8070903" y="490081"/>
                </a:lnTo>
                <a:lnTo>
                  <a:pt x="8339121" y="475719"/>
                </a:lnTo>
                <a:lnTo>
                  <a:pt x="8609776" y="458553"/>
                </a:lnTo>
                <a:lnTo>
                  <a:pt x="8881651" y="442089"/>
                </a:lnTo>
                <a:lnTo>
                  <a:pt x="9153526" y="421070"/>
                </a:lnTo>
                <a:lnTo>
                  <a:pt x="9429058" y="395848"/>
                </a:lnTo>
                <a:lnTo>
                  <a:pt x="9700933" y="370626"/>
                </a:lnTo>
                <a:lnTo>
                  <a:pt x="9977684" y="341550"/>
                </a:lnTo>
                <a:lnTo>
                  <a:pt x="10255655" y="309672"/>
                </a:lnTo>
                <a:lnTo>
                  <a:pt x="10529968" y="276043"/>
                </a:lnTo>
                <a:lnTo>
                  <a:pt x="10807939" y="236808"/>
                </a:lnTo>
                <a:lnTo>
                  <a:pt x="11084690" y="194771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236410"/>
                </a:lnTo>
                <a:lnTo>
                  <a:pt x="12192000" y="2236410"/>
                </a:lnTo>
                <a:lnTo>
                  <a:pt x="12192000" y="2802467"/>
                </a:lnTo>
                <a:lnTo>
                  <a:pt x="12191696" y="2802467"/>
                </a:lnTo>
                <a:lnTo>
                  <a:pt x="0" y="2802467"/>
                </a:lnTo>
                <a:lnTo>
                  <a:pt x="0" y="2236410"/>
                </a:lnTo>
                <a:lnTo>
                  <a:pt x="1" y="223641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2916A8-3A97-408F-9906-EAEC20A49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916" y="4854346"/>
            <a:ext cx="9149350" cy="86802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0" i="0" kern="120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matter</a:t>
            </a:r>
          </a:p>
        </p:txBody>
      </p:sp>
    </p:spTree>
    <p:extLst>
      <p:ext uri="{BB962C8B-B14F-4D97-AF65-F5344CB8AC3E}">
        <p14:creationId xmlns:p14="http://schemas.microsoft.com/office/powerpoint/2010/main" val="18939085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Picture 72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77" name="Oval 76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9" name="Picture 78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83" name="Rectangle 82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A8B4CC-3CE7-412A-AED4-55385F352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1" y="1454964"/>
            <a:ext cx="3339281" cy="33088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/>
              <a:t>cause </a:t>
            </a:r>
          </a:p>
        </p:txBody>
      </p:sp>
      <p:pic>
        <p:nvPicPr>
          <p:cNvPr id="1028" name="Picture 4" descr="Image result for cause">
            <a:extLst>
              <a:ext uri="{FF2B5EF4-FFF2-40B4-BE49-F238E27FC236}">
                <a16:creationId xmlns:a16="http://schemas.microsoft.com/office/drawing/2014/main" id="{87641760-4AAB-4146-9BD1-DED259A653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229"/>
          <a:stretch/>
        </p:blipFill>
        <p:spPr bwMode="auto">
          <a:xfrm>
            <a:off x="5161935" y="575186"/>
            <a:ext cx="6396238" cy="5804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" name="Rectangle 84">
            <a:extLst>
              <a:ext uri="{FF2B5EF4-FFF2-40B4-BE49-F238E27FC236}">
                <a16:creationId xmlns:a16="http://schemas.microsoft.com/office/drawing/2014/main" id="{BFEFF673-A9DE-416D-A04E-1D5090454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701169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70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75" name="Oval 74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81" name="Rectangle 80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83" name="Rectangle 82">
            <a:extLst>
              <a:ext uri="{FF2B5EF4-FFF2-40B4-BE49-F238E27FC236}">
                <a16:creationId xmlns:a16="http://schemas.microsoft.com/office/drawing/2014/main" id="{A4322390-8B58-46BE-88EB-D9FD30C08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314" name="Picture 2" descr="Image result for science model">
            <a:extLst>
              <a:ext uri="{FF2B5EF4-FFF2-40B4-BE49-F238E27FC236}">
                <a16:creationId xmlns:a16="http://schemas.microsoft.com/office/drawing/2014/main" id="{6E230FA4-48A5-4A97-8770-B3D6EBFC3B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9" t="9091" r="13150" b="1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289FDA-C139-4607-870F-A3083E100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1447801"/>
            <a:ext cx="8825658" cy="236328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7200" dirty="0">
                <a:solidFill>
                  <a:schemeClr val="tx1"/>
                </a:solidFill>
              </a:rPr>
              <a:t>model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C885E190-58DD-42DD-A4A8-401E15C92A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13952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3F3F3-0A68-44DD-BCCA-D1D335F5E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66001D0-1281-44AE-BA4C-9EB29547B1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304800"/>
            <a:ext cx="4218902" cy="6282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5386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70">
            <a:extLst>
              <a:ext uri="{FF2B5EF4-FFF2-40B4-BE49-F238E27FC236}">
                <a16:creationId xmlns:a16="http://schemas.microsoft.com/office/drawing/2014/main" id="{41B68C77-138E-4BF7-A276-BD0C78A42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7C268552-D473-46ED-B1B8-422042C4D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75" name="Oval 74">
            <a:extLst>
              <a:ext uri="{FF2B5EF4-FFF2-40B4-BE49-F238E27FC236}">
                <a16:creationId xmlns:a16="http://schemas.microsoft.com/office/drawing/2014/main" id="{4AC0CD9D-7610-4620-93B4-798CCD9AB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B9238B3E-24AA-439A-B527-6C5DF6D72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69F01145-BEA3-4CBF-AA21-10077B948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81" name="Rectangle 80">
            <a:extLst>
              <a:ext uri="{FF2B5EF4-FFF2-40B4-BE49-F238E27FC236}">
                <a16:creationId xmlns:a16="http://schemas.microsoft.com/office/drawing/2014/main" id="{DE4D62F9-188E-4530-84C2-24BDEE4BE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D67CA421-FA2B-47ED-A101-F8BBEBB29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E857C6-6843-42F4-9162-EE29BB6EF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0279" y="1325880"/>
            <a:ext cx="3344020" cy="306650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0" i="0" kern="120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pattern</a:t>
            </a:r>
          </a:p>
        </p:txBody>
      </p:sp>
      <p:sp useBgFill="1">
        <p:nvSpPr>
          <p:cNvPr id="85" name="Rectangle 84">
            <a:extLst>
              <a:ext uri="{FF2B5EF4-FFF2-40B4-BE49-F238E27FC236}">
                <a16:creationId xmlns:a16="http://schemas.microsoft.com/office/drawing/2014/main" id="{12425D82-CD5E-45A4-9542-70951E59F2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6914" y="639905"/>
            <a:ext cx="6915664" cy="55781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221DB897-A621-4D5F-AC81-91199AC437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4338" name="Picture 2" descr="Image result for fractal shells">
            <a:extLst>
              <a:ext uri="{FF2B5EF4-FFF2-40B4-BE49-F238E27FC236}">
                <a16:creationId xmlns:a16="http://schemas.microsoft.com/office/drawing/2014/main" id="{4ABC89DF-F225-4B89-A86F-4368174215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378" y="965141"/>
            <a:ext cx="5637612" cy="4932911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57655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70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75" name="Oval 74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81" name="Rectangle 80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6E8DE8-BE3E-409D-96AA-0A62F0313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916" y="4542503"/>
            <a:ext cx="9184606" cy="117987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7200"/>
              <a:t>proportion</a:t>
            </a:r>
          </a:p>
        </p:txBody>
      </p:sp>
      <p:pic>
        <p:nvPicPr>
          <p:cNvPr id="15362" name="Picture 2" descr="Image result for proportion">
            <a:extLst>
              <a:ext uri="{FF2B5EF4-FFF2-40B4-BE49-F238E27FC236}">
                <a16:creationId xmlns:a16="http://schemas.microsoft.com/office/drawing/2014/main" id="{563AC577-641C-4ECB-91AE-E8CE57CBFC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74" r="-1" b="13996"/>
          <a:stretch/>
        </p:blipFill>
        <p:spPr bwMode="auto">
          <a:xfrm>
            <a:off x="635458" y="640080"/>
            <a:ext cx="9186063" cy="360273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45406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70">
            <a:extLst>
              <a:ext uri="{FF2B5EF4-FFF2-40B4-BE49-F238E27FC236}">
                <a16:creationId xmlns:a16="http://schemas.microsoft.com/office/drawing/2014/main" id="{41B68C77-138E-4BF7-A276-BD0C78A42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7C268552-D473-46ED-B1B8-422042C4D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75" name="Oval 74">
            <a:extLst>
              <a:ext uri="{FF2B5EF4-FFF2-40B4-BE49-F238E27FC236}">
                <a16:creationId xmlns:a16="http://schemas.microsoft.com/office/drawing/2014/main" id="{4AC0CD9D-7610-4620-93B4-798CCD9AB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B9238B3E-24AA-439A-B527-6C5DF6D72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69F01145-BEA3-4CBF-AA21-10077B948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81" name="Rectangle 80">
            <a:extLst>
              <a:ext uri="{FF2B5EF4-FFF2-40B4-BE49-F238E27FC236}">
                <a16:creationId xmlns:a16="http://schemas.microsoft.com/office/drawing/2014/main" id="{DE4D62F9-188E-4530-84C2-24BDEE4BE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83" name="Rectangle 82">
            <a:extLst>
              <a:ext uri="{FF2B5EF4-FFF2-40B4-BE49-F238E27FC236}">
                <a16:creationId xmlns:a16="http://schemas.microsoft.com/office/drawing/2014/main" id="{D27CF008-4B18-436D-B2D5-C1346C1243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5"/>
            <a:ext cx="12191695" cy="473074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CE22DAD8-5F67-4B73-ADA9-06EF381F7A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7" name="Freeform 16">
            <a:extLst>
              <a:ext uri="{FF2B5EF4-FFF2-40B4-BE49-F238E27FC236}">
                <a16:creationId xmlns:a16="http://schemas.microsoft.com/office/drawing/2014/main" id="{E4F17063-EDA4-417B-946F-BA357F3B39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3753695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6386" name="Picture 2" descr="Image result for quantity">
            <a:extLst>
              <a:ext uri="{FF2B5EF4-FFF2-40B4-BE49-F238E27FC236}">
                <a16:creationId xmlns:a16="http://schemas.microsoft.com/office/drawing/2014/main" id="{B78C001A-A942-4086-90A6-7FAED11773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58" y="640081"/>
            <a:ext cx="8298766" cy="329184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" name="Freeform: Shape 88">
            <a:extLst>
              <a:ext uri="{FF2B5EF4-FFF2-40B4-BE49-F238E27FC236}">
                <a16:creationId xmlns:a16="http://schemas.microsoft.com/office/drawing/2014/main" id="{D36F3EEA-55D4-4677-80E7-92D00B8F34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55533"/>
            <a:ext cx="12192000" cy="2802467"/>
          </a:xfrm>
          <a:custGeom>
            <a:avLst/>
            <a:gdLst>
              <a:gd name="connsiteX0" fmla="*/ 1 w 12192000"/>
              <a:gd name="connsiteY0" fmla="*/ 0 h 2802467"/>
              <a:gd name="connsiteX1" fmla="*/ 71932 w 12192000"/>
              <a:gd name="connsiteY1" fmla="*/ 12261 h 2802467"/>
              <a:gd name="connsiteX2" fmla="*/ 282848 w 12192000"/>
              <a:gd name="connsiteY2" fmla="*/ 48342 h 2802467"/>
              <a:gd name="connsiteX3" fmla="*/ 436464 w 12192000"/>
              <a:gd name="connsiteY3" fmla="*/ 73565 h 2802467"/>
              <a:gd name="connsiteX4" fmla="*/ 619339 w 12192000"/>
              <a:gd name="connsiteY4" fmla="*/ 100188 h 2802467"/>
              <a:gd name="connsiteX5" fmla="*/ 836351 w 12192000"/>
              <a:gd name="connsiteY5" fmla="*/ 132066 h 2802467"/>
              <a:gd name="connsiteX6" fmla="*/ 1076528 w 12192000"/>
              <a:gd name="connsiteY6" fmla="*/ 165696 h 2802467"/>
              <a:gd name="connsiteX7" fmla="*/ 1347183 w 12192000"/>
              <a:gd name="connsiteY7" fmla="*/ 201077 h 2802467"/>
              <a:gd name="connsiteX8" fmla="*/ 1642223 w 12192000"/>
              <a:gd name="connsiteY8" fmla="*/ 238560 h 2802467"/>
              <a:gd name="connsiteX9" fmla="*/ 1962864 w 12192000"/>
              <a:gd name="connsiteY9" fmla="*/ 276043 h 2802467"/>
              <a:gd name="connsiteX10" fmla="*/ 2304232 w 12192000"/>
              <a:gd name="connsiteY10" fmla="*/ 314226 h 2802467"/>
              <a:gd name="connsiteX11" fmla="*/ 2672421 w 12192000"/>
              <a:gd name="connsiteY11" fmla="*/ 349608 h 2802467"/>
              <a:gd name="connsiteX12" fmla="*/ 3057678 w 12192000"/>
              <a:gd name="connsiteY12" fmla="*/ 383587 h 2802467"/>
              <a:gd name="connsiteX13" fmla="*/ 3464881 w 12192000"/>
              <a:gd name="connsiteY13" fmla="*/ 414415 h 2802467"/>
              <a:gd name="connsiteX14" fmla="*/ 3889152 w 12192000"/>
              <a:gd name="connsiteY14" fmla="*/ 443840 h 2802467"/>
              <a:gd name="connsiteX15" fmla="*/ 4331710 w 12192000"/>
              <a:gd name="connsiteY15" fmla="*/ 471515 h 2802467"/>
              <a:gd name="connsiteX16" fmla="*/ 4558476 w 12192000"/>
              <a:gd name="connsiteY16" fmla="*/ 481323 h 2802467"/>
              <a:gd name="connsiteX17" fmla="*/ 4790118 w 12192000"/>
              <a:gd name="connsiteY17" fmla="*/ 492183 h 2802467"/>
              <a:gd name="connsiteX18" fmla="*/ 5025418 w 12192000"/>
              <a:gd name="connsiteY18" fmla="*/ 502342 h 2802467"/>
              <a:gd name="connsiteX19" fmla="*/ 5261937 w 12192000"/>
              <a:gd name="connsiteY19" fmla="*/ 508998 h 2802467"/>
              <a:gd name="connsiteX20" fmla="*/ 5503332 w 12192000"/>
              <a:gd name="connsiteY20" fmla="*/ 514953 h 2802467"/>
              <a:gd name="connsiteX21" fmla="*/ 5747166 w 12192000"/>
              <a:gd name="connsiteY21" fmla="*/ 521259 h 2802467"/>
              <a:gd name="connsiteX22" fmla="*/ 5995877 w 12192000"/>
              <a:gd name="connsiteY22" fmla="*/ 525462 h 2802467"/>
              <a:gd name="connsiteX23" fmla="*/ 6247026 w 12192000"/>
              <a:gd name="connsiteY23" fmla="*/ 525462 h 2802467"/>
              <a:gd name="connsiteX24" fmla="*/ 6500613 w 12192000"/>
              <a:gd name="connsiteY24" fmla="*/ 527564 h 2802467"/>
              <a:gd name="connsiteX25" fmla="*/ 6756639 w 12192000"/>
              <a:gd name="connsiteY25" fmla="*/ 525462 h 2802467"/>
              <a:gd name="connsiteX26" fmla="*/ 7016322 w 12192000"/>
              <a:gd name="connsiteY26" fmla="*/ 521259 h 2802467"/>
              <a:gd name="connsiteX27" fmla="*/ 7276005 w 12192000"/>
              <a:gd name="connsiteY27" fmla="*/ 517405 h 2802467"/>
              <a:gd name="connsiteX28" fmla="*/ 7539345 w 12192000"/>
              <a:gd name="connsiteY28" fmla="*/ 508998 h 2802467"/>
              <a:gd name="connsiteX29" fmla="*/ 7805124 w 12192000"/>
              <a:gd name="connsiteY29" fmla="*/ 500240 h 2802467"/>
              <a:gd name="connsiteX30" fmla="*/ 8070903 w 12192000"/>
              <a:gd name="connsiteY30" fmla="*/ 490081 h 2802467"/>
              <a:gd name="connsiteX31" fmla="*/ 8339121 w 12192000"/>
              <a:gd name="connsiteY31" fmla="*/ 475719 h 2802467"/>
              <a:gd name="connsiteX32" fmla="*/ 8609776 w 12192000"/>
              <a:gd name="connsiteY32" fmla="*/ 458553 h 2802467"/>
              <a:gd name="connsiteX33" fmla="*/ 8881651 w 12192000"/>
              <a:gd name="connsiteY33" fmla="*/ 442089 h 2802467"/>
              <a:gd name="connsiteX34" fmla="*/ 9153526 w 12192000"/>
              <a:gd name="connsiteY34" fmla="*/ 421070 h 2802467"/>
              <a:gd name="connsiteX35" fmla="*/ 9429058 w 12192000"/>
              <a:gd name="connsiteY35" fmla="*/ 395848 h 2802467"/>
              <a:gd name="connsiteX36" fmla="*/ 9700933 w 12192000"/>
              <a:gd name="connsiteY36" fmla="*/ 370626 h 2802467"/>
              <a:gd name="connsiteX37" fmla="*/ 9977684 w 12192000"/>
              <a:gd name="connsiteY37" fmla="*/ 341550 h 2802467"/>
              <a:gd name="connsiteX38" fmla="*/ 10255655 w 12192000"/>
              <a:gd name="connsiteY38" fmla="*/ 309672 h 2802467"/>
              <a:gd name="connsiteX39" fmla="*/ 10529968 w 12192000"/>
              <a:gd name="connsiteY39" fmla="*/ 276043 h 2802467"/>
              <a:gd name="connsiteX40" fmla="*/ 10807939 w 12192000"/>
              <a:gd name="connsiteY40" fmla="*/ 236808 h 2802467"/>
              <a:gd name="connsiteX41" fmla="*/ 11084690 w 12192000"/>
              <a:gd name="connsiteY41" fmla="*/ 194771 h 2802467"/>
              <a:gd name="connsiteX42" fmla="*/ 11362661 w 12192000"/>
              <a:gd name="connsiteY42" fmla="*/ 153085 h 2802467"/>
              <a:gd name="connsiteX43" fmla="*/ 11639412 w 12192000"/>
              <a:gd name="connsiteY43" fmla="*/ 104392 h 2802467"/>
              <a:gd name="connsiteX44" fmla="*/ 11914945 w 12192000"/>
              <a:gd name="connsiteY44" fmla="*/ 54648 h 2802467"/>
              <a:gd name="connsiteX45" fmla="*/ 12191696 w 12192000"/>
              <a:gd name="connsiteY45" fmla="*/ 2452 h 2802467"/>
              <a:gd name="connsiteX46" fmla="*/ 12191696 w 12192000"/>
              <a:gd name="connsiteY46" fmla="*/ 2236410 h 2802467"/>
              <a:gd name="connsiteX47" fmla="*/ 12192000 w 12192000"/>
              <a:gd name="connsiteY47" fmla="*/ 2236410 h 2802467"/>
              <a:gd name="connsiteX48" fmla="*/ 12192000 w 12192000"/>
              <a:gd name="connsiteY48" fmla="*/ 2802467 h 2802467"/>
              <a:gd name="connsiteX49" fmla="*/ 12191696 w 12192000"/>
              <a:gd name="connsiteY49" fmla="*/ 2802467 h 2802467"/>
              <a:gd name="connsiteX50" fmla="*/ 0 w 12192000"/>
              <a:gd name="connsiteY50" fmla="*/ 2802467 h 2802467"/>
              <a:gd name="connsiteX51" fmla="*/ 0 w 12192000"/>
              <a:gd name="connsiteY51" fmla="*/ 2236410 h 2802467"/>
              <a:gd name="connsiteX52" fmla="*/ 1 w 12192000"/>
              <a:gd name="connsiteY52" fmla="*/ 2236410 h 2802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2192000" h="2802467">
                <a:moveTo>
                  <a:pt x="1" y="0"/>
                </a:moveTo>
                <a:lnTo>
                  <a:pt x="71932" y="12261"/>
                </a:lnTo>
                <a:lnTo>
                  <a:pt x="282848" y="48342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3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6"/>
                </a:lnTo>
                <a:lnTo>
                  <a:pt x="2672421" y="349608"/>
                </a:lnTo>
                <a:lnTo>
                  <a:pt x="3057678" y="383587"/>
                </a:lnTo>
                <a:lnTo>
                  <a:pt x="3464881" y="414415"/>
                </a:lnTo>
                <a:lnTo>
                  <a:pt x="3889152" y="443840"/>
                </a:lnTo>
                <a:lnTo>
                  <a:pt x="4331710" y="471515"/>
                </a:lnTo>
                <a:lnTo>
                  <a:pt x="4558476" y="481323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6" y="521259"/>
                </a:lnTo>
                <a:lnTo>
                  <a:pt x="5995877" y="525462"/>
                </a:lnTo>
                <a:lnTo>
                  <a:pt x="6247026" y="525462"/>
                </a:lnTo>
                <a:lnTo>
                  <a:pt x="6500613" y="527564"/>
                </a:lnTo>
                <a:lnTo>
                  <a:pt x="6756639" y="525462"/>
                </a:lnTo>
                <a:lnTo>
                  <a:pt x="7016322" y="521259"/>
                </a:lnTo>
                <a:lnTo>
                  <a:pt x="7276005" y="517405"/>
                </a:lnTo>
                <a:lnTo>
                  <a:pt x="7539345" y="508998"/>
                </a:lnTo>
                <a:lnTo>
                  <a:pt x="7805124" y="500240"/>
                </a:lnTo>
                <a:lnTo>
                  <a:pt x="8070903" y="490081"/>
                </a:lnTo>
                <a:lnTo>
                  <a:pt x="8339121" y="475719"/>
                </a:lnTo>
                <a:lnTo>
                  <a:pt x="8609776" y="458553"/>
                </a:lnTo>
                <a:lnTo>
                  <a:pt x="8881651" y="442089"/>
                </a:lnTo>
                <a:lnTo>
                  <a:pt x="9153526" y="421070"/>
                </a:lnTo>
                <a:lnTo>
                  <a:pt x="9429058" y="395848"/>
                </a:lnTo>
                <a:lnTo>
                  <a:pt x="9700933" y="370626"/>
                </a:lnTo>
                <a:lnTo>
                  <a:pt x="9977684" y="341550"/>
                </a:lnTo>
                <a:lnTo>
                  <a:pt x="10255655" y="309672"/>
                </a:lnTo>
                <a:lnTo>
                  <a:pt x="10529968" y="276043"/>
                </a:lnTo>
                <a:lnTo>
                  <a:pt x="10807939" y="236808"/>
                </a:lnTo>
                <a:lnTo>
                  <a:pt x="11084690" y="194771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236410"/>
                </a:lnTo>
                <a:lnTo>
                  <a:pt x="12192000" y="2236410"/>
                </a:lnTo>
                <a:lnTo>
                  <a:pt x="12192000" y="2802467"/>
                </a:lnTo>
                <a:lnTo>
                  <a:pt x="12191696" y="2802467"/>
                </a:lnTo>
                <a:lnTo>
                  <a:pt x="0" y="2802467"/>
                </a:lnTo>
                <a:lnTo>
                  <a:pt x="0" y="2236410"/>
                </a:lnTo>
                <a:lnTo>
                  <a:pt x="1" y="223641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5564F0-49C3-4276-8461-1A9C3C34E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916" y="4854346"/>
            <a:ext cx="9149350" cy="86802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0" i="0" kern="120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quantity</a:t>
            </a:r>
          </a:p>
        </p:txBody>
      </p:sp>
    </p:spTree>
    <p:extLst>
      <p:ext uri="{BB962C8B-B14F-4D97-AF65-F5344CB8AC3E}">
        <p14:creationId xmlns:p14="http://schemas.microsoft.com/office/powerpoint/2010/main" val="27499748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70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75" name="Oval 74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81" name="Rectangle 80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CE1B48-D1B9-4AE1-9DDA-0EFEEA0A6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2384" y="1454963"/>
            <a:ext cx="6261915" cy="33083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7200"/>
              <a:t>scale</a:t>
            </a:r>
          </a:p>
        </p:txBody>
      </p:sp>
      <p:pic>
        <p:nvPicPr>
          <p:cNvPr id="17410" name="Picture 2" descr="Image result for scale thermometer">
            <a:extLst>
              <a:ext uri="{FF2B5EF4-FFF2-40B4-BE49-F238E27FC236}">
                <a16:creationId xmlns:a16="http://schemas.microsoft.com/office/drawing/2014/main" id="{45A870ED-5457-4552-BEF9-6CFFC0A01F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0" r="1" b="1"/>
          <a:stretch/>
        </p:blipFill>
        <p:spPr bwMode="auto">
          <a:xfrm>
            <a:off x="607849" y="609601"/>
            <a:ext cx="4027466" cy="563879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82362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70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8437" name="Picture 72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8438" name="Oval 74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8439" name="Picture 76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8440" name="Picture 78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8441" name="Rectangle 80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5EE853-84DE-4715-B5E6-E9591F815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1839" y="1454964"/>
            <a:ext cx="3342460" cy="33088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/>
              <a:t>solution</a:t>
            </a:r>
          </a:p>
        </p:txBody>
      </p:sp>
      <p:pic>
        <p:nvPicPr>
          <p:cNvPr id="18434" name="Picture 2" descr="Image result for solution">
            <a:extLst>
              <a:ext uri="{FF2B5EF4-FFF2-40B4-BE49-F238E27FC236}">
                <a16:creationId xmlns:a16="http://schemas.microsoft.com/office/drawing/2014/main" id="{9F0118D3-BAD7-40A8-B52B-CE7EDA7072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86" r="5255"/>
          <a:stretch/>
        </p:blipFill>
        <p:spPr bwMode="auto">
          <a:xfrm>
            <a:off x="-1" y="10"/>
            <a:ext cx="755414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12949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70">
            <a:extLst>
              <a:ext uri="{FF2B5EF4-FFF2-40B4-BE49-F238E27FC236}">
                <a16:creationId xmlns:a16="http://schemas.microsoft.com/office/drawing/2014/main" id="{41B68C77-138E-4BF7-A276-BD0C78A42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7C268552-D473-46ED-B1B8-422042C4D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75" name="Oval 74">
            <a:extLst>
              <a:ext uri="{FF2B5EF4-FFF2-40B4-BE49-F238E27FC236}">
                <a16:creationId xmlns:a16="http://schemas.microsoft.com/office/drawing/2014/main" id="{4AC0CD9D-7610-4620-93B4-798CCD9AB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B9238B3E-24AA-439A-B527-6C5DF6D72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69F01145-BEA3-4CBF-AA21-10077B948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81" name="Rectangle 80">
            <a:extLst>
              <a:ext uri="{FF2B5EF4-FFF2-40B4-BE49-F238E27FC236}">
                <a16:creationId xmlns:a16="http://schemas.microsoft.com/office/drawing/2014/main" id="{DE4D62F9-188E-4530-84C2-24BDEE4BE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D67CA421-FA2B-47ED-A101-F8BBEBB29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BC3543-A313-42C3-A1C7-8A2F07965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0279" y="1325880"/>
            <a:ext cx="3344020" cy="306650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0" i="0" kern="120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stability</a:t>
            </a:r>
          </a:p>
        </p:txBody>
      </p:sp>
      <p:sp useBgFill="1">
        <p:nvSpPr>
          <p:cNvPr id="85" name="Rectangle 84">
            <a:extLst>
              <a:ext uri="{FF2B5EF4-FFF2-40B4-BE49-F238E27FC236}">
                <a16:creationId xmlns:a16="http://schemas.microsoft.com/office/drawing/2014/main" id="{12425D82-CD5E-45A4-9542-70951E59F2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6914" y="639905"/>
            <a:ext cx="6915664" cy="55781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221DB897-A621-4D5F-AC81-91199AC437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9458" name="Picture 2" descr="Image result for stability">
            <a:extLst>
              <a:ext uri="{FF2B5EF4-FFF2-40B4-BE49-F238E27FC236}">
                <a16:creationId xmlns:a16="http://schemas.microsoft.com/office/drawing/2014/main" id="{96ED8A9D-D97E-4714-867D-ADC667B78E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392" y="1815633"/>
            <a:ext cx="6275584" cy="323192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59544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70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75" name="Oval 74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81" name="Rectangle 80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752A62-02C6-4BB2-B6F4-F9B006D2A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2382" y="1454964"/>
            <a:ext cx="6261917" cy="33088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7200"/>
              <a:t>structure</a:t>
            </a:r>
          </a:p>
        </p:txBody>
      </p:sp>
      <p:pic>
        <p:nvPicPr>
          <p:cNvPr id="20482" name="Picture 2" descr="Image result for structure fan vault">
            <a:extLst>
              <a:ext uri="{FF2B5EF4-FFF2-40B4-BE49-F238E27FC236}">
                <a16:creationId xmlns:a16="http://schemas.microsoft.com/office/drawing/2014/main" id="{CB616FCF-F524-4F13-999E-40B686C5FE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3" r="1" b="1"/>
          <a:stretch/>
        </p:blipFill>
        <p:spPr bwMode="auto">
          <a:xfrm>
            <a:off x="-1" y="10"/>
            <a:ext cx="463468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45504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70">
            <a:extLst>
              <a:ext uri="{FF2B5EF4-FFF2-40B4-BE49-F238E27FC236}">
                <a16:creationId xmlns:a16="http://schemas.microsoft.com/office/drawing/2014/main" id="{41B68C77-138E-4BF7-A276-BD0C78A42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7C268552-D473-46ED-B1B8-422042C4D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75" name="Oval 74">
            <a:extLst>
              <a:ext uri="{FF2B5EF4-FFF2-40B4-BE49-F238E27FC236}">
                <a16:creationId xmlns:a16="http://schemas.microsoft.com/office/drawing/2014/main" id="{4AC0CD9D-7610-4620-93B4-798CCD9AB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B9238B3E-24AA-439A-B527-6C5DF6D72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69F01145-BEA3-4CBF-AA21-10077B948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81" name="Rectangle 80">
            <a:extLst>
              <a:ext uri="{FF2B5EF4-FFF2-40B4-BE49-F238E27FC236}">
                <a16:creationId xmlns:a16="http://schemas.microsoft.com/office/drawing/2014/main" id="{DE4D62F9-188E-4530-84C2-24BDEE4BE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757B325C-3E35-45CF-9D07-3BCB281F3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07694E-4A7B-4D38-A842-7FF2E4BD4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1925" y="1325880"/>
            <a:ext cx="3352375" cy="306650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0" i="0" kern="120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system</a:t>
            </a:r>
          </a:p>
        </p:txBody>
      </p:sp>
      <p:sp>
        <p:nvSpPr>
          <p:cNvPr id="85" name="Freeform 36">
            <a:extLst>
              <a:ext uri="{FF2B5EF4-FFF2-40B4-BE49-F238E27FC236}">
                <a16:creationId xmlns:a16="http://schemas.microsoft.com/office/drawing/2014/main" id="{C24BEC42-AFF3-40D1-93A2-A27A42E1E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463681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7" name="Freeform: Shape 86">
            <a:extLst>
              <a:ext uri="{FF2B5EF4-FFF2-40B4-BE49-F238E27FC236}">
                <a16:creationId xmlns:a16="http://schemas.microsoft.com/office/drawing/2014/main" id="{608F427C-1EC9-4280-9367-F2B3AA063E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809954" cy="6858000"/>
          </a:xfrm>
          <a:custGeom>
            <a:avLst/>
            <a:gdLst>
              <a:gd name="connsiteX0" fmla="*/ 6465239 w 7809954"/>
              <a:gd name="connsiteY0" fmla="*/ 0 h 6858000"/>
              <a:gd name="connsiteX1" fmla="*/ 7808777 w 7809954"/>
              <a:gd name="connsiteY1" fmla="*/ 0 h 6858000"/>
              <a:gd name="connsiteX2" fmla="*/ 7783732 w 7809954"/>
              <a:gd name="connsiteY2" fmla="*/ 155676 h 6858000"/>
              <a:gd name="connsiteX3" fmla="*/ 7759863 w 7809954"/>
              <a:gd name="connsiteY3" fmla="*/ 310667 h 6858000"/>
              <a:gd name="connsiteX4" fmla="*/ 7736499 w 7809954"/>
              <a:gd name="connsiteY4" fmla="*/ 466344 h 6858000"/>
              <a:gd name="connsiteX5" fmla="*/ 7716496 w 7809954"/>
              <a:gd name="connsiteY5" fmla="*/ 622706 h 6858000"/>
              <a:gd name="connsiteX6" fmla="*/ 7696325 w 7809954"/>
              <a:gd name="connsiteY6" fmla="*/ 778383 h 6858000"/>
              <a:gd name="connsiteX7" fmla="*/ 7677499 w 7809954"/>
              <a:gd name="connsiteY7" fmla="*/ 934745 h 6858000"/>
              <a:gd name="connsiteX8" fmla="*/ 7661363 w 7809954"/>
              <a:gd name="connsiteY8" fmla="*/ 1089050 h 6858000"/>
              <a:gd name="connsiteX9" fmla="*/ 7646067 w 7809954"/>
              <a:gd name="connsiteY9" fmla="*/ 1245413 h 6858000"/>
              <a:gd name="connsiteX10" fmla="*/ 7632115 w 7809954"/>
              <a:gd name="connsiteY10" fmla="*/ 1401089 h 6858000"/>
              <a:gd name="connsiteX11" fmla="*/ 7620013 w 7809954"/>
              <a:gd name="connsiteY11" fmla="*/ 1554023 h 6858000"/>
              <a:gd name="connsiteX12" fmla="*/ 7607910 w 7809954"/>
              <a:gd name="connsiteY12" fmla="*/ 1709013 h 6858000"/>
              <a:gd name="connsiteX13" fmla="*/ 7597825 w 7809954"/>
              <a:gd name="connsiteY13" fmla="*/ 1861947 h 6858000"/>
              <a:gd name="connsiteX14" fmla="*/ 7589925 w 7809954"/>
              <a:gd name="connsiteY14" fmla="*/ 2014880 h 6858000"/>
              <a:gd name="connsiteX15" fmla="*/ 7581688 w 7809954"/>
              <a:gd name="connsiteY15" fmla="*/ 2167128 h 6858000"/>
              <a:gd name="connsiteX16" fmla="*/ 7574797 w 7809954"/>
              <a:gd name="connsiteY16" fmla="*/ 2318004 h 6858000"/>
              <a:gd name="connsiteX17" fmla="*/ 7569922 w 7809954"/>
              <a:gd name="connsiteY17" fmla="*/ 2467508 h 6858000"/>
              <a:gd name="connsiteX18" fmla="*/ 7565720 w 7809954"/>
              <a:gd name="connsiteY18" fmla="*/ 2617013 h 6858000"/>
              <a:gd name="connsiteX19" fmla="*/ 7561686 w 7809954"/>
              <a:gd name="connsiteY19" fmla="*/ 2765145 h 6858000"/>
              <a:gd name="connsiteX20" fmla="*/ 7559837 w 7809954"/>
              <a:gd name="connsiteY20" fmla="*/ 2911221 h 6858000"/>
              <a:gd name="connsiteX21" fmla="*/ 7557820 w 7809954"/>
              <a:gd name="connsiteY21" fmla="*/ 3057296 h 6858000"/>
              <a:gd name="connsiteX22" fmla="*/ 7556811 w 7809954"/>
              <a:gd name="connsiteY22" fmla="*/ 3201314 h 6858000"/>
              <a:gd name="connsiteX23" fmla="*/ 7557820 w 7809954"/>
              <a:gd name="connsiteY23" fmla="*/ 3343960 h 6858000"/>
              <a:gd name="connsiteX24" fmla="*/ 7557820 w 7809954"/>
              <a:gd name="connsiteY24" fmla="*/ 3485235 h 6858000"/>
              <a:gd name="connsiteX25" fmla="*/ 7559837 w 7809954"/>
              <a:gd name="connsiteY25" fmla="*/ 3625138 h 6858000"/>
              <a:gd name="connsiteX26" fmla="*/ 7562862 w 7809954"/>
              <a:gd name="connsiteY26" fmla="*/ 3762298 h 6858000"/>
              <a:gd name="connsiteX27" fmla="*/ 7565720 w 7809954"/>
              <a:gd name="connsiteY27" fmla="*/ 3898087 h 6858000"/>
              <a:gd name="connsiteX28" fmla="*/ 7568914 w 7809954"/>
              <a:gd name="connsiteY28" fmla="*/ 4031132 h 6858000"/>
              <a:gd name="connsiteX29" fmla="*/ 7573788 w 7809954"/>
              <a:gd name="connsiteY29" fmla="*/ 4163491 h 6858000"/>
              <a:gd name="connsiteX30" fmla="*/ 7578999 w 7809954"/>
              <a:gd name="connsiteY30" fmla="*/ 4293793 h 6858000"/>
              <a:gd name="connsiteX31" fmla="*/ 7583705 w 7809954"/>
              <a:gd name="connsiteY31" fmla="*/ 4421352 h 6858000"/>
              <a:gd name="connsiteX32" fmla="*/ 7596985 w 7809954"/>
              <a:gd name="connsiteY32" fmla="*/ 4670298 h 6858000"/>
              <a:gd name="connsiteX33" fmla="*/ 7611104 w 7809954"/>
              <a:gd name="connsiteY33" fmla="*/ 4908956 h 6858000"/>
              <a:gd name="connsiteX34" fmla="*/ 7625896 w 7809954"/>
              <a:gd name="connsiteY34" fmla="*/ 5138013 h 6858000"/>
              <a:gd name="connsiteX35" fmla="*/ 7642201 w 7809954"/>
              <a:gd name="connsiteY35" fmla="*/ 5354726 h 6858000"/>
              <a:gd name="connsiteX36" fmla="*/ 7659178 w 7809954"/>
              <a:gd name="connsiteY36" fmla="*/ 5561838 h 6858000"/>
              <a:gd name="connsiteX37" fmla="*/ 7677499 w 7809954"/>
              <a:gd name="connsiteY37" fmla="*/ 5753862 h 6858000"/>
              <a:gd name="connsiteX38" fmla="*/ 7695485 w 7809954"/>
              <a:gd name="connsiteY38" fmla="*/ 5934227 h 6858000"/>
              <a:gd name="connsiteX39" fmla="*/ 7713470 w 7809954"/>
              <a:gd name="connsiteY39" fmla="*/ 6100191 h 6858000"/>
              <a:gd name="connsiteX40" fmla="*/ 7730447 w 7809954"/>
              <a:gd name="connsiteY40" fmla="*/ 6252438 h 6858000"/>
              <a:gd name="connsiteX41" fmla="*/ 7746584 w 7809954"/>
              <a:gd name="connsiteY41" fmla="*/ 6387541 h 6858000"/>
              <a:gd name="connsiteX42" fmla="*/ 7761880 w 7809954"/>
              <a:gd name="connsiteY42" fmla="*/ 6509613 h 6858000"/>
              <a:gd name="connsiteX43" fmla="*/ 7774655 w 7809954"/>
              <a:gd name="connsiteY43" fmla="*/ 6612483 h 6858000"/>
              <a:gd name="connsiteX44" fmla="*/ 7786757 w 7809954"/>
              <a:gd name="connsiteY44" fmla="*/ 6698894 h 6858000"/>
              <a:gd name="connsiteX45" fmla="*/ 7804071 w 7809954"/>
              <a:gd name="connsiteY45" fmla="*/ 6817538 h 6858000"/>
              <a:gd name="connsiteX46" fmla="*/ 7809954 w 7809954"/>
              <a:gd name="connsiteY46" fmla="*/ 6858000 h 6858000"/>
              <a:gd name="connsiteX47" fmla="*/ 7157124 w 7809954"/>
              <a:gd name="connsiteY47" fmla="*/ 6858000 h 6858000"/>
              <a:gd name="connsiteX48" fmla="*/ 7157124 w 7809954"/>
              <a:gd name="connsiteY48" fmla="*/ 6858000 h 6858000"/>
              <a:gd name="connsiteX49" fmla="*/ 0 w 7809954"/>
              <a:gd name="connsiteY49" fmla="*/ 6858000 h 6858000"/>
              <a:gd name="connsiteX50" fmla="*/ 0 w 7809954"/>
              <a:gd name="connsiteY50" fmla="*/ 0 h 6858000"/>
              <a:gd name="connsiteX51" fmla="*/ 6465239 w 7809954"/>
              <a:gd name="connsiteY5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7809954" h="6858000">
                <a:moveTo>
                  <a:pt x="6465239" y="0"/>
                </a:moveTo>
                <a:lnTo>
                  <a:pt x="7808777" y="0"/>
                </a:lnTo>
                <a:lnTo>
                  <a:pt x="7783732" y="155676"/>
                </a:lnTo>
                <a:lnTo>
                  <a:pt x="7759863" y="310667"/>
                </a:lnTo>
                <a:lnTo>
                  <a:pt x="7736499" y="466344"/>
                </a:lnTo>
                <a:lnTo>
                  <a:pt x="7716496" y="622706"/>
                </a:lnTo>
                <a:lnTo>
                  <a:pt x="7696325" y="778383"/>
                </a:lnTo>
                <a:lnTo>
                  <a:pt x="7677499" y="934745"/>
                </a:lnTo>
                <a:lnTo>
                  <a:pt x="7661363" y="1089050"/>
                </a:lnTo>
                <a:lnTo>
                  <a:pt x="7646067" y="1245413"/>
                </a:lnTo>
                <a:lnTo>
                  <a:pt x="7632115" y="1401089"/>
                </a:lnTo>
                <a:lnTo>
                  <a:pt x="7620013" y="1554023"/>
                </a:lnTo>
                <a:lnTo>
                  <a:pt x="7607910" y="1709013"/>
                </a:lnTo>
                <a:lnTo>
                  <a:pt x="7597825" y="1861947"/>
                </a:lnTo>
                <a:lnTo>
                  <a:pt x="7589925" y="2014880"/>
                </a:lnTo>
                <a:lnTo>
                  <a:pt x="7581688" y="2167128"/>
                </a:lnTo>
                <a:lnTo>
                  <a:pt x="7574797" y="2318004"/>
                </a:lnTo>
                <a:lnTo>
                  <a:pt x="7569922" y="2467508"/>
                </a:lnTo>
                <a:lnTo>
                  <a:pt x="7565720" y="2617013"/>
                </a:lnTo>
                <a:lnTo>
                  <a:pt x="7561686" y="2765145"/>
                </a:lnTo>
                <a:lnTo>
                  <a:pt x="7559837" y="2911221"/>
                </a:lnTo>
                <a:lnTo>
                  <a:pt x="7557820" y="3057296"/>
                </a:lnTo>
                <a:lnTo>
                  <a:pt x="7556811" y="3201314"/>
                </a:lnTo>
                <a:lnTo>
                  <a:pt x="7557820" y="3343960"/>
                </a:lnTo>
                <a:lnTo>
                  <a:pt x="7557820" y="3485235"/>
                </a:lnTo>
                <a:lnTo>
                  <a:pt x="7559837" y="3625138"/>
                </a:lnTo>
                <a:lnTo>
                  <a:pt x="7562862" y="3762298"/>
                </a:lnTo>
                <a:lnTo>
                  <a:pt x="7565720" y="3898087"/>
                </a:lnTo>
                <a:lnTo>
                  <a:pt x="7568914" y="4031132"/>
                </a:lnTo>
                <a:lnTo>
                  <a:pt x="7573788" y="4163491"/>
                </a:lnTo>
                <a:lnTo>
                  <a:pt x="7578999" y="4293793"/>
                </a:lnTo>
                <a:lnTo>
                  <a:pt x="7583705" y="4421352"/>
                </a:lnTo>
                <a:lnTo>
                  <a:pt x="7596985" y="4670298"/>
                </a:lnTo>
                <a:lnTo>
                  <a:pt x="7611104" y="4908956"/>
                </a:lnTo>
                <a:lnTo>
                  <a:pt x="7625896" y="5138013"/>
                </a:lnTo>
                <a:lnTo>
                  <a:pt x="7642201" y="5354726"/>
                </a:lnTo>
                <a:lnTo>
                  <a:pt x="7659178" y="5561838"/>
                </a:lnTo>
                <a:lnTo>
                  <a:pt x="7677499" y="5753862"/>
                </a:lnTo>
                <a:lnTo>
                  <a:pt x="7695485" y="5934227"/>
                </a:lnTo>
                <a:lnTo>
                  <a:pt x="7713470" y="6100191"/>
                </a:lnTo>
                <a:lnTo>
                  <a:pt x="7730447" y="6252438"/>
                </a:lnTo>
                <a:lnTo>
                  <a:pt x="7746584" y="6387541"/>
                </a:lnTo>
                <a:lnTo>
                  <a:pt x="7761880" y="6509613"/>
                </a:lnTo>
                <a:lnTo>
                  <a:pt x="7774655" y="6612483"/>
                </a:lnTo>
                <a:lnTo>
                  <a:pt x="7786757" y="6698894"/>
                </a:lnTo>
                <a:lnTo>
                  <a:pt x="7804071" y="6817538"/>
                </a:lnTo>
                <a:lnTo>
                  <a:pt x="7809954" y="6858000"/>
                </a:lnTo>
                <a:lnTo>
                  <a:pt x="7157124" y="6858000"/>
                </a:lnTo>
                <a:lnTo>
                  <a:pt x="7157124" y="6858000"/>
                </a:lnTo>
                <a:lnTo>
                  <a:pt x="0" y="6858000"/>
                </a:lnTo>
                <a:lnTo>
                  <a:pt x="0" y="0"/>
                </a:lnTo>
                <a:lnTo>
                  <a:pt x="6465239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F98810A7-E114-447A-A7D6-69B27CFB56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1506" name="Picture 2" descr="Image result for system">
            <a:extLst>
              <a:ext uri="{FF2B5EF4-FFF2-40B4-BE49-F238E27FC236}">
                <a16:creationId xmlns:a16="http://schemas.microsoft.com/office/drawing/2014/main" id="{8FF1EA4B-243E-4B70-B088-D37DE6DD38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005" y="647698"/>
            <a:ext cx="4060360" cy="556213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20440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70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75" name="Oval 74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81" name="Rectangle 80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7599A8-9B01-4B29-BB2D-95819CA979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916" y="4542503"/>
            <a:ext cx="9184606" cy="117987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7200" dirty="0"/>
              <a:t>to change </a:t>
            </a:r>
          </a:p>
        </p:txBody>
      </p:sp>
      <p:pic>
        <p:nvPicPr>
          <p:cNvPr id="2050" name="Picture 2" descr="Image result for change">
            <a:extLst>
              <a:ext uri="{FF2B5EF4-FFF2-40B4-BE49-F238E27FC236}">
                <a16:creationId xmlns:a16="http://schemas.microsoft.com/office/drawing/2014/main" id="{8092F6B4-03EA-4CB3-8C51-261D588E7A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9" r="194" b="-2"/>
          <a:stretch/>
        </p:blipFill>
        <p:spPr bwMode="auto">
          <a:xfrm>
            <a:off x="635458" y="640080"/>
            <a:ext cx="9186063" cy="360273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18168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70">
            <a:extLst>
              <a:ext uri="{FF2B5EF4-FFF2-40B4-BE49-F238E27FC236}">
                <a16:creationId xmlns:a16="http://schemas.microsoft.com/office/drawing/2014/main" id="{41B68C77-138E-4BF7-A276-BD0C78A42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22533" name="Picture 72">
            <a:extLst>
              <a:ext uri="{FF2B5EF4-FFF2-40B4-BE49-F238E27FC236}">
                <a16:creationId xmlns:a16="http://schemas.microsoft.com/office/drawing/2014/main" id="{7C268552-D473-46ED-B1B8-422042C4D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22534" name="Oval 74">
            <a:extLst>
              <a:ext uri="{FF2B5EF4-FFF2-40B4-BE49-F238E27FC236}">
                <a16:creationId xmlns:a16="http://schemas.microsoft.com/office/drawing/2014/main" id="{4AC0CD9D-7610-4620-93B4-798CCD9AB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2535" name="Picture 76">
            <a:extLst>
              <a:ext uri="{FF2B5EF4-FFF2-40B4-BE49-F238E27FC236}">
                <a16:creationId xmlns:a16="http://schemas.microsoft.com/office/drawing/2014/main" id="{B9238B3E-24AA-439A-B527-6C5DF6D72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22536" name="Picture 78">
            <a:extLst>
              <a:ext uri="{FF2B5EF4-FFF2-40B4-BE49-F238E27FC236}">
                <a16:creationId xmlns:a16="http://schemas.microsoft.com/office/drawing/2014/main" id="{69F01145-BEA3-4CBF-AA21-10077B948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2537" name="Rectangle 80">
            <a:extLst>
              <a:ext uri="{FF2B5EF4-FFF2-40B4-BE49-F238E27FC236}">
                <a16:creationId xmlns:a16="http://schemas.microsoft.com/office/drawing/2014/main" id="{DE4D62F9-188E-4530-84C2-24BDEE4BE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D67CA421-FA2B-47ED-A101-F8BBEBB29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E36598-FF78-432F-BD09-3323A530E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0279" y="1325880"/>
            <a:ext cx="3344020" cy="306650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0" i="0" kern="120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system model</a:t>
            </a:r>
          </a:p>
        </p:txBody>
      </p:sp>
      <p:sp useBgFill="1">
        <p:nvSpPr>
          <p:cNvPr id="85" name="Rectangle 84">
            <a:extLst>
              <a:ext uri="{FF2B5EF4-FFF2-40B4-BE49-F238E27FC236}">
                <a16:creationId xmlns:a16="http://schemas.microsoft.com/office/drawing/2014/main" id="{12425D82-CD5E-45A4-9542-70951E59F2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6914" y="639905"/>
            <a:ext cx="6915664" cy="55781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221DB897-A621-4D5F-AC81-91199AC437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2530" name="Picture 2" descr="Image result for hydrosphere system model">
            <a:extLst>
              <a:ext uri="{FF2B5EF4-FFF2-40B4-BE49-F238E27FC236}">
                <a16:creationId xmlns:a16="http://schemas.microsoft.com/office/drawing/2014/main" id="{4155FBA7-5741-4837-A857-9F55E87417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392" y="1290053"/>
            <a:ext cx="6275584" cy="428308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70310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134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23557" name="Picture 136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23558" name="Oval 138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3559" name="Picture 140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23560" name="Picture 142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3561" name="Rectangle 144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968661-3559-4563-8CE9-9CC2FF9E8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916" y="4542503"/>
            <a:ext cx="9184606" cy="117987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7200"/>
              <a:t>volume</a:t>
            </a:r>
          </a:p>
        </p:txBody>
      </p:sp>
      <p:pic>
        <p:nvPicPr>
          <p:cNvPr id="23554" name="Picture 2" descr="Image result for volume">
            <a:extLst>
              <a:ext uri="{FF2B5EF4-FFF2-40B4-BE49-F238E27FC236}">
                <a16:creationId xmlns:a16="http://schemas.microsoft.com/office/drawing/2014/main" id="{448E0B8B-035F-4FB1-87F3-D602E7CC32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82" r="-1" b="10493"/>
          <a:stretch/>
        </p:blipFill>
        <p:spPr bwMode="auto">
          <a:xfrm>
            <a:off x="635458" y="640080"/>
            <a:ext cx="9186063" cy="360273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35BB420-BEF5-47A4-BB8F-87B8039DA1A6}"/>
              </a:ext>
            </a:extLst>
          </p:cNvPr>
          <p:cNvSpPr/>
          <p:nvPr/>
        </p:nvSpPr>
        <p:spPr>
          <a:xfrm>
            <a:off x="3349094" y="3244334"/>
            <a:ext cx="54938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4A4A4A"/>
                </a:solidFill>
                <a:latin typeface="Arial" panose="020B0604020202020204" pitchFamily="34" charset="0"/>
              </a:rPr>
              <a:t>the </a:t>
            </a:r>
            <a:r>
              <a:rPr lang="en-US" dirty="0">
                <a:solidFill>
                  <a:srgbClr val="3A76C3"/>
                </a:solidFill>
                <a:latin typeface="Arial" panose="020B0604020202020204" pitchFamily="34" charset="0"/>
              </a:rPr>
              <a:t>degree </a:t>
            </a:r>
            <a:r>
              <a:rPr lang="en-US" dirty="0">
                <a:solidFill>
                  <a:srgbClr val="4A4A4A"/>
                </a:solidFill>
                <a:latin typeface="Arial" panose="020B0604020202020204" pitchFamily="34" charset="0"/>
              </a:rPr>
              <a:t>of sound intensity or audibility; loudness: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4861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4FC31BE-E49B-48AC-8997-8C97B8114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volume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3243403-F641-48D2-A614-0EAFFB6FA9B2}"/>
              </a:ext>
            </a:extLst>
          </p:cNvPr>
          <p:cNvSpPr txBox="1">
            <a:spLocks/>
          </p:cNvSpPr>
          <p:nvPr/>
        </p:nvSpPr>
        <p:spPr>
          <a:xfrm>
            <a:off x="4444254" y="2071870"/>
            <a:ext cx="5566049" cy="107772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/>
              <a:t>volume</a:t>
            </a:r>
            <a:endParaRPr lang="en-US" dirty="0"/>
          </a:p>
        </p:txBody>
      </p:sp>
      <p:pic>
        <p:nvPicPr>
          <p:cNvPr id="8" name="Picture 2" descr="Image result for volume of sound">
            <a:extLst>
              <a:ext uri="{FF2B5EF4-FFF2-40B4-BE49-F238E27FC236}">
                <a16:creationId xmlns:a16="http://schemas.microsoft.com/office/drawing/2014/main" id="{BF21314B-7D9D-4592-822B-F8EE9EDA92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3203" y="1552631"/>
            <a:ext cx="6007100" cy="4006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71726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84300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70">
            <a:extLst>
              <a:ext uri="{FF2B5EF4-FFF2-40B4-BE49-F238E27FC236}">
                <a16:creationId xmlns:a16="http://schemas.microsoft.com/office/drawing/2014/main" id="{41B68C77-138E-4BF7-A276-BD0C78A42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7C268552-D473-46ED-B1B8-422042C4D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75" name="Oval 74">
            <a:extLst>
              <a:ext uri="{FF2B5EF4-FFF2-40B4-BE49-F238E27FC236}">
                <a16:creationId xmlns:a16="http://schemas.microsoft.com/office/drawing/2014/main" id="{4AC0CD9D-7610-4620-93B4-798CCD9AB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B9238B3E-24AA-439A-B527-6C5DF6D72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69F01145-BEA3-4CBF-AA21-10077B948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81" name="Rectangle 80">
            <a:extLst>
              <a:ext uri="{FF2B5EF4-FFF2-40B4-BE49-F238E27FC236}">
                <a16:creationId xmlns:a16="http://schemas.microsoft.com/office/drawing/2014/main" id="{DE4D62F9-188E-4530-84C2-24BDEE4BE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EE4E366E-272A-409E-840F-9A6A64A9E3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reeform 7">
            <a:extLst>
              <a:ext uri="{FF2B5EF4-FFF2-40B4-BE49-F238E27FC236}">
                <a16:creationId xmlns:a16="http://schemas.microsoft.com/office/drawing/2014/main" id="{DF6CFF07-D953-4F9C-9A0E-E0A6AACB61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1260D2-D283-44CB-B56E-D3DC1AAB6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2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to claim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A721560C-E4AB-4287-A29C-3F6916794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89" name="Freeform: Shape 88">
            <a:extLst>
              <a:ext uri="{FF2B5EF4-FFF2-40B4-BE49-F238E27FC236}">
                <a16:creationId xmlns:a16="http://schemas.microsoft.com/office/drawing/2014/main" id="{DAA4FEEE-0B5F-41BF-825D-60F9FB0895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pic>
        <p:nvPicPr>
          <p:cNvPr id="3074" name="Picture 2" descr="Image result for claim">
            <a:extLst>
              <a:ext uri="{FF2B5EF4-FFF2-40B4-BE49-F238E27FC236}">
                <a16:creationId xmlns:a16="http://schemas.microsoft.com/office/drawing/2014/main" id="{C12619FF-8022-4F21-8F6A-CF2CC94E64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002" y="2892347"/>
            <a:ext cx="5267822" cy="366201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38441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0E87D-C411-4110-94CF-67AE49EB8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constraints</a:t>
            </a:r>
          </a:p>
        </p:txBody>
      </p:sp>
      <p:pic>
        <p:nvPicPr>
          <p:cNvPr id="4098" name="Picture 2" descr="Image result for constraints">
            <a:extLst>
              <a:ext uri="{FF2B5EF4-FFF2-40B4-BE49-F238E27FC236}">
                <a16:creationId xmlns:a16="http://schemas.microsoft.com/office/drawing/2014/main" id="{FF49C117-1DFA-4C01-B6D5-2490935B3C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496" y="2640107"/>
            <a:ext cx="7287007" cy="3890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90770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679B2C-9697-40B5-B61B-C1E2829DC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1052588"/>
            <a:ext cx="8825659" cy="1981200"/>
          </a:xfrm>
        </p:spPr>
        <p:txBody>
          <a:bodyPr/>
          <a:lstStyle/>
          <a:p>
            <a:r>
              <a:rPr lang="en-US" dirty="0"/>
              <a:t>criteria</a:t>
            </a:r>
          </a:p>
        </p:txBody>
      </p:sp>
      <p:pic>
        <p:nvPicPr>
          <p:cNvPr id="5122" name="Picture 2" descr="Image result for criteria">
            <a:extLst>
              <a:ext uri="{FF2B5EF4-FFF2-40B4-BE49-F238E27FC236}">
                <a16:creationId xmlns:a16="http://schemas.microsoft.com/office/drawing/2014/main" id="{D8040385-6C59-4AAB-B434-4C4C747C70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4498" y="2269747"/>
            <a:ext cx="4666570" cy="3904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75914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70">
            <a:extLst>
              <a:ext uri="{FF2B5EF4-FFF2-40B4-BE49-F238E27FC236}">
                <a16:creationId xmlns:a16="http://schemas.microsoft.com/office/drawing/2014/main" id="{41B68C77-138E-4BF7-A276-BD0C78A42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7C268552-D473-46ED-B1B8-422042C4D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75" name="Oval 74">
            <a:extLst>
              <a:ext uri="{FF2B5EF4-FFF2-40B4-BE49-F238E27FC236}">
                <a16:creationId xmlns:a16="http://schemas.microsoft.com/office/drawing/2014/main" id="{4AC0CD9D-7610-4620-93B4-798CCD9AB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B9238B3E-24AA-439A-B527-6C5DF6D72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69F01145-BEA3-4CBF-AA21-10077B948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81" name="Rectangle 80">
            <a:extLst>
              <a:ext uri="{FF2B5EF4-FFF2-40B4-BE49-F238E27FC236}">
                <a16:creationId xmlns:a16="http://schemas.microsoft.com/office/drawing/2014/main" id="{DE4D62F9-188E-4530-84C2-24BDEE4BE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757B325C-3E35-45CF-9D07-3BCB281F3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B6ED83-48B6-4567-AF24-A9ADB38A9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1925" y="1325880"/>
            <a:ext cx="3352375" cy="306650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0" i="0" kern="120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data</a:t>
            </a:r>
          </a:p>
        </p:txBody>
      </p:sp>
      <p:sp>
        <p:nvSpPr>
          <p:cNvPr id="85" name="Freeform 36">
            <a:extLst>
              <a:ext uri="{FF2B5EF4-FFF2-40B4-BE49-F238E27FC236}">
                <a16:creationId xmlns:a16="http://schemas.microsoft.com/office/drawing/2014/main" id="{C24BEC42-AFF3-40D1-93A2-A27A42E1E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463681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7" name="Freeform: Shape 86">
            <a:extLst>
              <a:ext uri="{FF2B5EF4-FFF2-40B4-BE49-F238E27FC236}">
                <a16:creationId xmlns:a16="http://schemas.microsoft.com/office/drawing/2014/main" id="{608F427C-1EC9-4280-9367-F2B3AA063E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809954" cy="6858000"/>
          </a:xfrm>
          <a:custGeom>
            <a:avLst/>
            <a:gdLst>
              <a:gd name="connsiteX0" fmla="*/ 6465239 w 7809954"/>
              <a:gd name="connsiteY0" fmla="*/ 0 h 6858000"/>
              <a:gd name="connsiteX1" fmla="*/ 7808777 w 7809954"/>
              <a:gd name="connsiteY1" fmla="*/ 0 h 6858000"/>
              <a:gd name="connsiteX2" fmla="*/ 7783732 w 7809954"/>
              <a:gd name="connsiteY2" fmla="*/ 155676 h 6858000"/>
              <a:gd name="connsiteX3" fmla="*/ 7759863 w 7809954"/>
              <a:gd name="connsiteY3" fmla="*/ 310667 h 6858000"/>
              <a:gd name="connsiteX4" fmla="*/ 7736499 w 7809954"/>
              <a:gd name="connsiteY4" fmla="*/ 466344 h 6858000"/>
              <a:gd name="connsiteX5" fmla="*/ 7716496 w 7809954"/>
              <a:gd name="connsiteY5" fmla="*/ 622706 h 6858000"/>
              <a:gd name="connsiteX6" fmla="*/ 7696325 w 7809954"/>
              <a:gd name="connsiteY6" fmla="*/ 778383 h 6858000"/>
              <a:gd name="connsiteX7" fmla="*/ 7677499 w 7809954"/>
              <a:gd name="connsiteY7" fmla="*/ 934745 h 6858000"/>
              <a:gd name="connsiteX8" fmla="*/ 7661363 w 7809954"/>
              <a:gd name="connsiteY8" fmla="*/ 1089050 h 6858000"/>
              <a:gd name="connsiteX9" fmla="*/ 7646067 w 7809954"/>
              <a:gd name="connsiteY9" fmla="*/ 1245413 h 6858000"/>
              <a:gd name="connsiteX10" fmla="*/ 7632115 w 7809954"/>
              <a:gd name="connsiteY10" fmla="*/ 1401089 h 6858000"/>
              <a:gd name="connsiteX11" fmla="*/ 7620013 w 7809954"/>
              <a:gd name="connsiteY11" fmla="*/ 1554023 h 6858000"/>
              <a:gd name="connsiteX12" fmla="*/ 7607910 w 7809954"/>
              <a:gd name="connsiteY12" fmla="*/ 1709013 h 6858000"/>
              <a:gd name="connsiteX13" fmla="*/ 7597825 w 7809954"/>
              <a:gd name="connsiteY13" fmla="*/ 1861947 h 6858000"/>
              <a:gd name="connsiteX14" fmla="*/ 7589925 w 7809954"/>
              <a:gd name="connsiteY14" fmla="*/ 2014880 h 6858000"/>
              <a:gd name="connsiteX15" fmla="*/ 7581688 w 7809954"/>
              <a:gd name="connsiteY15" fmla="*/ 2167128 h 6858000"/>
              <a:gd name="connsiteX16" fmla="*/ 7574797 w 7809954"/>
              <a:gd name="connsiteY16" fmla="*/ 2318004 h 6858000"/>
              <a:gd name="connsiteX17" fmla="*/ 7569922 w 7809954"/>
              <a:gd name="connsiteY17" fmla="*/ 2467508 h 6858000"/>
              <a:gd name="connsiteX18" fmla="*/ 7565720 w 7809954"/>
              <a:gd name="connsiteY18" fmla="*/ 2617013 h 6858000"/>
              <a:gd name="connsiteX19" fmla="*/ 7561686 w 7809954"/>
              <a:gd name="connsiteY19" fmla="*/ 2765145 h 6858000"/>
              <a:gd name="connsiteX20" fmla="*/ 7559837 w 7809954"/>
              <a:gd name="connsiteY20" fmla="*/ 2911221 h 6858000"/>
              <a:gd name="connsiteX21" fmla="*/ 7557820 w 7809954"/>
              <a:gd name="connsiteY21" fmla="*/ 3057296 h 6858000"/>
              <a:gd name="connsiteX22" fmla="*/ 7556811 w 7809954"/>
              <a:gd name="connsiteY22" fmla="*/ 3201314 h 6858000"/>
              <a:gd name="connsiteX23" fmla="*/ 7557820 w 7809954"/>
              <a:gd name="connsiteY23" fmla="*/ 3343960 h 6858000"/>
              <a:gd name="connsiteX24" fmla="*/ 7557820 w 7809954"/>
              <a:gd name="connsiteY24" fmla="*/ 3485235 h 6858000"/>
              <a:gd name="connsiteX25" fmla="*/ 7559837 w 7809954"/>
              <a:gd name="connsiteY25" fmla="*/ 3625138 h 6858000"/>
              <a:gd name="connsiteX26" fmla="*/ 7562862 w 7809954"/>
              <a:gd name="connsiteY26" fmla="*/ 3762298 h 6858000"/>
              <a:gd name="connsiteX27" fmla="*/ 7565720 w 7809954"/>
              <a:gd name="connsiteY27" fmla="*/ 3898087 h 6858000"/>
              <a:gd name="connsiteX28" fmla="*/ 7568914 w 7809954"/>
              <a:gd name="connsiteY28" fmla="*/ 4031132 h 6858000"/>
              <a:gd name="connsiteX29" fmla="*/ 7573788 w 7809954"/>
              <a:gd name="connsiteY29" fmla="*/ 4163491 h 6858000"/>
              <a:gd name="connsiteX30" fmla="*/ 7578999 w 7809954"/>
              <a:gd name="connsiteY30" fmla="*/ 4293793 h 6858000"/>
              <a:gd name="connsiteX31" fmla="*/ 7583705 w 7809954"/>
              <a:gd name="connsiteY31" fmla="*/ 4421352 h 6858000"/>
              <a:gd name="connsiteX32" fmla="*/ 7596985 w 7809954"/>
              <a:gd name="connsiteY32" fmla="*/ 4670298 h 6858000"/>
              <a:gd name="connsiteX33" fmla="*/ 7611104 w 7809954"/>
              <a:gd name="connsiteY33" fmla="*/ 4908956 h 6858000"/>
              <a:gd name="connsiteX34" fmla="*/ 7625896 w 7809954"/>
              <a:gd name="connsiteY34" fmla="*/ 5138013 h 6858000"/>
              <a:gd name="connsiteX35" fmla="*/ 7642201 w 7809954"/>
              <a:gd name="connsiteY35" fmla="*/ 5354726 h 6858000"/>
              <a:gd name="connsiteX36" fmla="*/ 7659178 w 7809954"/>
              <a:gd name="connsiteY36" fmla="*/ 5561838 h 6858000"/>
              <a:gd name="connsiteX37" fmla="*/ 7677499 w 7809954"/>
              <a:gd name="connsiteY37" fmla="*/ 5753862 h 6858000"/>
              <a:gd name="connsiteX38" fmla="*/ 7695485 w 7809954"/>
              <a:gd name="connsiteY38" fmla="*/ 5934227 h 6858000"/>
              <a:gd name="connsiteX39" fmla="*/ 7713470 w 7809954"/>
              <a:gd name="connsiteY39" fmla="*/ 6100191 h 6858000"/>
              <a:gd name="connsiteX40" fmla="*/ 7730447 w 7809954"/>
              <a:gd name="connsiteY40" fmla="*/ 6252438 h 6858000"/>
              <a:gd name="connsiteX41" fmla="*/ 7746584 w 7809954"/>
              <a:gd name="connsiteY41" fmla="*/ 6387541 h 6858000"/>
              <a:gd name="connsiteX42" fmla="*/ 7761880 w 7809954"/>
              <a:gd name="connsiteY42" fmla="*/ 6509613 h 6858000"/>
              <a:gd name="connsiteX43" fmla="*/ 7774655 w 7809954"/>
              <a:gd name="connsiteY43" fmla="*/ 6612483 h 6858000"/>
              <a:gd name="connsiteX44" fmla="*/ 7786757 w 7809954"/>
              <a:gd name="connsiteY44" fmla="*/ 6698894 h 6858000"/>
              <a:gd name="connsiteX45" fmla="*/ 7804071 w 7809954"/>
              <a:gd name="connsiteY45" fmla="*/ 6817538 h 6858000"/>
              <a:gd name="connsiteX46" fmla="*/ 7809954 w 7809954"/>
              <a:gd name="connsiteY46" fmla="*/ 6858000 h 6858000"/>
              <a:gd name="connsiteX47" fmla="*/ 7157124 w 7809954"/>
              <a:gd name="connsiteY47" fmla="*/ 6858000 h 6858000"/>
              <a:gd name="connsiteX48" fmla="*/ 7157124 w 7809954"/>
              <a:gd name="connsiteY48" fmla="*/ 6858000 h 6858000"/>
              <a:gd name="connsiteX49" fmla="*/ 0 w 7809954"/>
              <a:gd name="connsiteY49" fmla="*/ 6858000 h 6858000"/>
              <a:gd name="connsiteX50" fmla="*/ 0 w 7809954"/>
              <a:gd name="connsiteY50" fmla="*/ 0 h 6858000"/>
              <a:gd name="connsiteX51" fmla="*/ 6465239 w 7809954"/>
              <a:gd name="connsiteY5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7809954" h="6858000">
                <a:moveTo>
                  <a:pt x="6465239" y="0"/>
                </a:moveTo>
                <a:lnTo>
                  <a:pt x="7808777" y="0"/>
                </a:lnTo>
                <a:lnTo>
                  <a:pt x="7783732" y="155676"/>
                </a:lnTo>
                <a:lnTo>
                  <a:pt x="7759863" y="310667"/>
                </a:lnTo>
                <a:lnTo>
                  <a:pt x="7736499" y="466344"/>
                </a:lnTo>
                <a:lnTo>
                  <a:pt x="7716496" y="622706"/>
                </a:lnTo>
                <a:lnTo>
                  <a:pt x="7696325" y="778383"/>
                </a:lnTo>
                <a:lnTo>
                  <a:pt x="7677499" y="934745"/>
                </a:lnTo>
                <a:lnTo>
                  <a:pt x="7661363" y="1089050"/>
                </a:lnTo>
                <a:lnTo>
                  <a:pt x="7646067" y="1245413"/>
                </a:lnTo>
                <a:lnTo>
                  <a:pt x="7632115" y="1401089"/>
                </a:lnTo>
                <a:lnTo>
                  <a:pt x="7620013" y="1554023"/>
                </a:lnTo>
                <a:lnTo>
                  <a:pt x="7607910" y="1709013"/>
                </a:lnTo>
                <a:lnTo>
                  <a:pt x="7597825" y="1861947"/>
                </a:lnTo>
                <a:lnTo>
                  <a:pt x="7589925" y="2014880"/>
                </a:lnTo>
                <a:lnTo>
                  <a:pt x="7581688" y="2167128"/>
                </a:lnTo>
                <a:lnTo>
                  <a:pt x="7574797" y="2318004"/>
                </a:lnTo>
                <a:lnTo>
                  <a:pt x="7569922" y="2467508"/>
                </a:lnTo>
                <a:lnTo>
                  <a:pt x="7565720" y="2617013"/>
                </a:lnTo>
                <a:lnTo>
                  <a:pt x="7561686" y="2765145"/>
                </a:lnTo>
                <a:lnTo>
                  <a:pt x="7559837" y="2911221"/>
                </a:lnTo>
                <a:lnTo>
                  <a:pt x="7557820" y="3057296"/>
                </a:lnTo>
                <a:lnTo>
                  <a:pt x="7556811" y="3201314"/>
                </a:lnTo>
                <a:lnTo>
                  <a:pt x="7557820" y="3343960"/>
                </a:lnTo>
                <a:lnTo>
                  <a:pt x="7557820" y="3485235"/>
                </a:lnTo>
                <a:lnTo>
                  <a:pt x="7559837" y="3625138"/>
                </a:lnTo>
                <a:lnTo>
                  <a:pt x="7562862" y="3762298"/>
                </a:lnTo>
                <a:lnTo>
                  <a:pt x="7565720" y="3898087"/>
                </a:lnTo>
                <a:lnTo>
                  <a:pt x="7568914" y="4031132"/>
                </a:lnTo>
                <a:lnTo>
                  <a:pt x="7573788" y="4163491"/>
                </a:lnTo>
                <a:lnTo>
                  <a:pt x="7578999" y="4293793"/>
                </a:lnTo>
                <a:lnTo>
                  <a:pt x="7583705" y="4421352"/>
                </a:lnTo>
                <a:lnTo>
                  <a:pt x="7596985" y="4670298"/>
                </a:lnTo>
                <a:lnTo>
                  <a:pt x="7611104" y="4908956"/>
                </a:lnTo>
                <a:lnTo>
                  <a:pt x="7625896" y="5138013"/>
                </a:lnTo>
                <a:lnTo>
                  <a:pt x="7642201" y="5354726"/>
                </a:lnTo>
                <a:lnTo>
                  <a:pt x="7659178" y="5561838"/>
                </a:lnTo>
                <a:lnTo>
                  <a:pt x="7677499" y="5753862"/>
                </a:lnTo>
                <a:lnTo>
                  <a:pt x="7695485" y="5934227"/>
                </a:lnTo>
                <a:lnTo>
                  <a:pt x="7713470" y="6100191"/>
                </a:lnTo>
                <a:lnTo>
                  <a:pt x="7730447" y="6252438"/>
                </a:lnTo>
                <a:lnTo>
                  <a:pt x="7746584" y="6387541"/>
                </a:lnTo>
                <a:lnTo>
                  <a:pt x="7761880" y="6509613"/>
                </a:lnTo>
                <a:lnTo>
                  <a:pt x="7774655" y="6612483"/>
                </a:lnTo>
                <a:lnTo>
                  <a:pt x="7786757" y="6698894"/>
                </a:lnTo>
                <a:lnTo>
                  <a:pt x="7804071" y="6817538"/>
                </a:lnTo>
                <a:lnTo>
                  <a:pt x="7809954" y="6858000"/>
                </a:lnTo>
                <a:lnTo>
                  <a:pt x="7157124" y="6858000"/>
                </a:lnTo>
                <a:lnTo>
                  <a:pt x="7157124" y="6858000"/>
                </a:lnTo>
                <a:lnTo>
                  <a:pt x="0" y="6858000"/>
                </a:lnTo>
                <a:lnTo>
                  <a:pt x="0" y="0"/>
                </a:lnTo>
                <a:lnTo>
                  <a:pt x="6465239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F98810A7-E114-447A-A7D6-69B27CFB56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050" name="Picture 2" descr="Image result for data">
            <a:extLst>
              <a:ext uri="{FF2B5EF4-FFF2-40B4-BE49-F238E27FC236}">
                <a16:creationId xmlns:a16="http://schemas.microsoft.com/office/drawing/2014/main" id="{BFE29EB8-21D0-4613-AB12-1F7C763D54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54" y="1474706"/>
            <a:ext cx="6270662" cy="3908123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29872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22A00-1EC5-4F85-81AE-278F755ED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</a:t>
            </a:r>
          </a:p>
        </p:txBody>
      </p:sp>
      <p:pic>
        <p:nvPicPr>
          <p:cNvPr id="3" name="Picture 4" descr="Image result for cause">
            <a:extLst>
              <a:ext uri="{FF2B5EF4-FFF2-40B4-BE49-F238E27FC236}">
                <a16:creationId xmlns:a16="http://schemas.microsoft.com/office/drawing/2014/main" id="{B3F6D745-8A09-4643-BE66-B53CB7E6C5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229"/>
          <a:stretch/>
        </p:blipFill>
        <p:spPr bwMode="auto">
          <a:xfrm>
            <a:off x="5161935" y="575186"/>
            <a:ext cx="6396238" cy="5804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2219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70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75" name="Oval 74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81" name="Rectangle 80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EC5CD7-88CD-4CE8-88C4-942C1C9E0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1837" y="1454963"/>
            <a:ext cx="3342462" cy="33083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/>
              <a:t>energy</a:t>
            </a:r>
          </a:p>
        </p:txBody>
      </p:sp>
      <p:pic>
        <p:nvPicPr>
          <p:cNvPr id="3074" name="Picture 2" descr="Image result for energy">
            <a:extLst>
              <a:ext uri="{FF2B5EF4-FFF2-40B4-BE49-F238E27FC236}">
                <a16:creationId xmlns:a16="http://schemas.microsoft.com/office/drawing/2014/main" id="{B7B719BC-8D77-44E6-BBFA-FE8C64C5FF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2" r="-2" b="-2"/>
          <a:stretch/>
        </p:blipFill>
        <p:spPr bwMode="auto">
          <a:xfrm>
            <a:off x="607848" y="609601"/>
            <a:ext cx="6946288" cy="563879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30323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499</Words>
  <Application>Microsoft Office PowerPoint</Application>
  <PresentationFormat>Widescreen</PresentationFormat>
  <Paragraphs>165</Paragraphs>
  <Slides>33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</vt:lpstr>
      <vt:lpstr>Calibri</vt:lpstr>
      <vt:lpstr>Century Gothic</vt:lpstr>
      <vt:lpstr>Wingdings</vt:lpstr>
      <vt:lpstr>Wingdings 3</vt:lpstr>
      <vt:lpstr>Ion</vt:lpstr>
      <vt:lpstr>Science</vt:lpstr>
      <vt:lpstr>cause </vt:lpstr>
      <vt:lpstr>to change </vt:lpstr>
      <vt:lpstr>to claim</vt:lpstr>
      <vt:lpstr>constraints</vt:lpstr>
      <vt:lpstr>criteria</vt:lpstr>
      <vt:lpstr>data</vt:lpstr>
      <vt:lpstr>effect</vt:lpstr>
      <vt:lpstr>energy</vt:lpstr>
      <vt:lpstr>evidence</vt:lpstr>
      <vt:lpstr>explanation</vt:lpstr>
      <vt:lpstr>function</vt:lpstr>
      <vt:lpstr>graph</vt:lpstr>
      <vt:lpstr>infer</vt:lpstr>
      <vt:lpstr>interaction</vt:lpstr>
      <vt:lpstr>investigation</vt:lpstr>
      <vt:lpstr>limitations</vt:lpstr>
      <vt:lpstr>mass</vt:lpstr>
      <vt:lpstr>matter</vt:lpstr>
      <vt:lpstr>model</vt:lpstr>
      <vt:lpstr>observe</vt:lpstr>
      <vt:lpstr>pattern</vt:lpstr>
      <vt:lpstr>proportion</vt:lpstr>
      <vt:lpstr>quantity</vt:lpstr>
      <vt:lpstr>scale</vt:lpstr>
      <vt:lpstr>solution</vt:lpstr>
      <vt:lpstr>stability</vt:lpstr>
      <vt:lpstr>structure</vt:lpstr>
      <vt:lpstr>system</vt:lpstr>
      <vt:lpstr>system model</vt:lpstr>
      <vt:lpstr>volume</vt:lpstr>
      <vt:lpstr>volume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Science</dc:title>
  <dc:creator>Kragen, Janet L</dc:creator>
  <cp:lastModifiedBy>Kragen, Janet L</cp:lastModifiedBy>
  <cp:revision>5</cp:revision>
  <dcterms:created xsi:type="dcterms:W3CDTF">2018-11-27T00:57:26Z</dcterms:created>
  <dcterms:modified xsi:type="dcterms:W3CDTF">2019-02-07T20:29:10Z</dcterms:modified>
</cp:coreProperties>
</file>